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4" r:id="rId3"/>
    <p:sldId id="284" r:id="rId4"/>
    <p:sldId id="257" r:id="rId5"/>
    <p:sldId id="259" r:id="rId6"/>
    <p:sldId id="291" r:id="rId7"/>
    <p:sldId id="292" r:id="rId8"/>
    <p:sldId id="293" r:id="rId9"/>
    <p:sldId id="287" r:id="rId10"/>
    <p:sldId id="288" r:id="rId11"/>
    <p:sldId id="289" r:id="rId12"/>
    <p:sldId id="290" r:id="rId13"/>
    <p:sldId id="295" r:id="rId14"/>
    <p:sldId id="279" r:id="rId15"/>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6600"/>
    <a:srgbClr val="0066FF"/>
    <a:srgbClr val="005A58"/>
    <a:srgbClr val="008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57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2776DDC-3D31-483E-8F29-B513D13E6B88}" type="datetimeFigureOut">
              <a:rPr lang="zh-TW" altLang="en-US"/>
              <a:pPr>
                <a:defRPr/>
              </a:pPr>
              <a:t>2011/1/11</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777947C-3BAF-4927-9338-92FE04694D9E}"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28613" y="2130425"/>
            <a:ext cx="7772400" cy="1470025"/>
          </a:xfrm>
        </p:spPr>
        <p:txBody>
          <a:bodyPr/>
          <a:lstStyle>
            <a:lvl1pPr>
              <a:defRPr sz="4400"/>
            </a:lvl1pPr>
          </a:lstStyle>
          <a:p>
            <a:r>
              <a:rPr lang="zh-TW" altLang="en-US" smtClean="0"/>
              <a:t>按一下以編輯母片標題樣式</a:t>
            </a:r>
            <a:endParaRPr lang="zh-TW" altLang="en-US"/>
          </a:p>
        </p:txBody>
      </p:sp>
      <p:sp>
        <p:nvSpPr>
          <p:cNvPr id="3075" name="Rectangle 3"/>
          <p:cNvSpPr>
            <a:spLocks noGrp="1" noChangeArrowheads="1"/>
          </p:cNvSpPr>
          <p:nvPr>
            <p:ph type="subTitle" idx="1"/>
          </p:nvPr>
        </p:nvSpPr>
        <p:spPr>
          <a:xfrm>
            <a:off x="323850" y="4292600"/>
            <a:ext cx="6400800" cy="1752600"/>
          </a:xfrm>
        </p:spPr>
        <p:txBody>
          <a:bodyPr/>
          <a:lstStyle>
            <a:lvl1pPr marL="0" indent="0">
              <a:buFontTx/>
              <a:buNone/>
              <a:defRPr sz="2400" b="1"/>
            </a:lvl1pPr>
          </a:lstStyle>
          <a:p>
            <a:r>
              <a:rPr lang="zh-TW" altLang="en-US" smtClean="0"/>
              <a:t>按一下以編輯母片副標題樣式</a:t>
            </a: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 name="矩形 3"/>
          <p:cNvSpPr/>
          <p:nvPr userDrawn="1"/>
        </p:nvSpPr>
        <p:spPr>
          <a:xfrm>
            <a:off x="0" y="0"/>
            <a:ext cx="2857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endParaRPr lang="en-US" altLang="zh-TW"/>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4" name="矩形 3"/>
          <p:cNvSpPr/>
          <p:nvPr userDrawn="1"/>
        </p:nvSpPr>
        <p:spPr>
          <a:xfrm>
            <a:off x="0" y="0"/>
            <a:ext cx="2857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en-US" altLang="zh-TW"/>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484313"/>
            <a:ext cx="4038600"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484313"/>
            <a:ext cx="4038600"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smtClean="0"/>
              <a:t>按一下圖示以新增圖片</a:t>
            </a:r>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38925" y="692150"/>
            <a:ext cx="2058988" cy="540067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692150"/>
            <a:ext cx="6029325" cy="540067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692150"/>
            <a:ext cx="8229600" cy="635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484313"/>
            <a:ext cx="8229600" cy="4608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p:txBody>
      </p:sp>
      <p:sp>
        <p:nvSpPr>
          <p:cNvPr id="1032" name="Rectangle 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TW"/>
          </a:p>
        </p:txBody>
      </p:sp>
      <p:sp>
        <p:nvSpPr>
          <p:cNvPr id="1033" name="Rectangle 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TW"/>
          </a:p>
        </p:txBody>
      </p:sp>
      <p:sp>
        <p:nvSpPr>
          <p:cNvPr id="1034" name="Text Box 10"/>
          <p:cNvSpPr txBox="1">
            <a:spLocks noChangeArrowheads="1"/>
          </p:cNvSpPr>
          <p:nvPr/>
        </p:nvSpPr>
        <p:spPr bwMode="auto">
          <a:xfrm>
            <a:off x="468313" y="115888"/>
            <a:ext cx="2447925" cy="457200"/>
          </a:xfrm>
          <a:prstGeom prst="rect">
            <a:avLst/>
          </a:prstGeom>
          <a:noFill/>
          <a:ln w="9525">
            <a:noFill/>
            <a:miter lim="800000"/>
            <a:headEnd/>
            <a:tailEnd/>
          </a:ln>
          <a:effectLst/>
        </p:spPr>
        <p:txBody>
          <a:bodyPr>
            <a:spAutoFit/>
          </a:bodyPr>
          <a:lstStyle/>
          <a:p>
            <a:pPr algn="ctr" eaLnBrk="0" hangingPunct="0">
              <a:spcBef>
                <a:spcPct val="20000"/>
              </a:spcBef>
              <a:buFont typeface="Arial" charset="0"/>
              <a:buNone/>
              <a:defRPr/>
            </a:pPr>
            <a:r>
              <a:rPr kumimoji="0" lang="zh-TW" altLang="en-US" sz="1200" b="1">
                <a:solidFill>
                  <a:schemeClr val="tx2"/>
                </a:solidFill>
              </a:rPr>
              <a:t>可於投影片母片模式中，在此自行輸入單位名稱或置入</a:t>
            </a:r>
            <a:r>
              <a:rPr kumimoji="0" lang="en-US" altLang="zh-TW" sz="1200" b="1">
                <a:solidFill>
                  <a:schemeClr val="tx2"/>
                </a:solidFill>
              </a:rPr>
              <a:t>Logo</a:t>
            </a:r>
            <a:endParaRPr lang="en-US" altLang="zh-TW" sz="120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xStyles>
    <p:titleStyle>
      <a:lvl1pPr algn="l" rtl="0" eaLnBrk="0" fontAlgn="base" hangingPunct="0">
        <a:spcBef>
          <a:spcPct val="0"/>
        </a:spcBef>
        <a:spcAft>
          <a:spcPct val="0"/>
        </a:spcAft>
        <a:defRPr kumimoji="1" sz="3500">
          <a:solidFill>
            <a:srgbClr val="005A58"/>
          </a:solidFill>
          <a:latin typeface="+mj-lt"/>
          <a:ea typeface="+mj-ea"/>
          <a:cs typeface="+mj-cs"/>
        </a:defRPr>
      </a:lvl1pPr>
      <a:lvl2pPr algn="l" rtl="0" eaLnBrk="0" fontAlgn="base" hangingPunct="0">
        <a:spcBef>
          <a:spcPct val="0"/>
        </a:spcBef>
        <a:spcAft>
          <a:spcPct val="0"/>
        </a:spcAft>
        <a:defRPr kumimoji="1" sz="3500">
          <a:solidFill>
            <a:srgbClr val="005A58"/>
          </a:solidFill>
          <a:latin typeface="Arial" charset="0"/>
          <a:ea typeface="標楷體" pitchFamily="65" charset="-120"/>
        </a:defRPr>
      </a:lvl2pPr>
      <a:lvl3pPr algn="l" rtl="0" eaLnBrk="0" fontAlgn="base" hangingPunct="0">
        <a:spcBef>
          <a:spcPct val="0"/>
        </a:spcBef>
        <a:spcAft>
          <a:spcPct val="0"/>
        </a:spcAft>
        <a:defRPr kumimoji="1" sz="3500">
          <a:solidFill>
            <a:srgbClr val="005A58"/>
          </a:solidFill>
          <a:latin typeface="Arial" charset="0"/>
          <a:ea typeface="標楷體" pitchFamily="65" charset="-120"/>
        </a:defRPr>
      </a:lvl3pPr>
      <a:lvl4pPr algn="l" rtl="0" eaLnBrk="0" fontAlgn="base" hangingPunct="0">
        <a:spcBef>
          <a:spcPct val="0"/>
        </a:spcBef>
        <a:spcAft>
          <a:spcPct val="0"/>
        </a:spcAft>
        <a:defRPr kumimoji="1" sz="3500">
          <a:solidFill>
            <a:srgbClr val="005A58"/>
          </a:solidFill>
          <a:latin typeface="Arial" charset="0"/>
          <a:ea typeface="標楷體" pitchFamily="65" charset="-120"/>
        </a:defRPr>
      </a:lvl4pPr>
      <a:lvl5pPr algn="l" rtl="0" eaLnBrk="0" fontAlgn="base" hangingPunct="0">
        <a:spcBef>
          <a:spcPct val="0"/>
        </a:spcBef>
        <a:spcAft>
          <a:spcPct val="0"/>
        </a:spcAft>
        <a:defRPr kumimoji="1" sz="3500">
          <a:solidFill>
            <a:srgbClr val="005A58"/>
          </a:solidFill>
          <a:latin typeface="Arial" charset="0"/>
          <a:ea typeface="標楷體" pitchFamily="65" charset="-120"/>
        </a:defRPr>
      </a:lvl5pPr>
      <a:lvl6pPr marL="457200" algn="l" rtl="0" eaLnBrk="1" fontAlgn="base" hangingPunct="1">
        <a:spcBef>
          <a:spcPct val="0"/>
        </a:spcBef>
        <a:spcAft>
          <a:spcPct val="0"/>
        </a:spcAft>
        <a:defRPr kumimoji="1" sz="3500">
          <a:solidFill>
            <a:srgbClr val="005A58"/>
          </a:solidFill>
          <a:latin typeface="Arial" charset="0"/>
          <a:ea typeface="標楷體" pitchFamily="65" charset="-120"/>
        </a:defRPr>
      </a:lvl6pPr>
      <a:lvl7pPr marL="914400" algn="l" rtl="0" eaLnBrk="1" fontAlgn="base" hangingPunct="1">
        <a:spcBef>
          <a:spcPct val="0"/>
        </a:spcBef>
        <a:spcAft>
          <a:spcPct val="0"/>
        </a:spcAft>
        <a:defRPr kumimoji="1" sz="3500">
          <a:solidFill>
            <a:srgbClr val="005A58"/>
          </a:solidFill>
          <a:latin typeface="Arial" charset="0"/>
          <a:ea typeface="標楷體" pitchFamily="65" charset="-120"/>
        </a:defRPr>
      </a:lvl7pPr>
      <a:lvl8pPr marL="1371600" algn="l" rtl="0" eaLnBrk="1" fontAlgn="base" hangingPunct="1">
        <a:spcBef>
          <a:spcPct val="0"/>
        </a:spcBef>
        <a:spcAft>
          <a:spcPct val="0"/>
        </a:spcAft>
        <a:defRPr kumimoji="1" sz="3500">
          <a:solidFill>
            <a:srgbClr val="005A58"/>
          </a:solidFill>
          <a:latin typeface="Arial" charset="0"/>
          <a:ea typeface="標楷體" pitchFamily="65" charset="-120"/>
        </a:defRPr>
      </a:lvl8pPr>
      <a:lvl9pPr marL="1828800" algn="l" rtl="0" eaLnBrk="1" fontAlgn="base" hangingPunct="1">
        <a:spcBef>
          <a:spcPct val="0"/>
        </a:spcBef>
        <a:spcAft>
          <a:spcPct val="0"/>
        </a:spcAft>
        <a:defRPr kumimoji="1" sz="3500">
          <a:solidFill>
            <a:srgbClr val="005A58"/>
          </a:solidFill>
          <a:latin typeface="Arial" charset="0"/>
          <a:ea typeface="標楷體" pitchFamily="65" charset="-120"/>
        </a:defRPr>
      </a:lvl9pPr>
    </p:titleStyle>
    <p:bodyStyle>
      <a:lvl1pPr marL="342900" indent="-342900" algn="l" rtl="0" eaLnBrk="0" fontAlgn="base" hangingPunct="0">
        <a:spcBef>
          <a:spcPct val="20000"/>
        </a:spcBef>
        <a:spcAft>
          <a:spcPct val="0"/>
        </a:spcAft>
        <a:buChar char="•"/>
        <a:defRPr kumimoji="1" sz="30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新細明體" charset="-120"/>
        </a:defRPr>
      </a:lvl2pPr>
      <a:lvl3pPr marL="1143000" indent="-228600" algn="l" rtl="0" eaLnBrk="0" fontAlgn="base" hangingPunct="0">
        <a:spcBef>
          <a:spcPct val="20000"/>
        </a:spcBef>
        <a:spcAft>
          <a:spcPct val="0"/>
        </a:spcAft>
        <a:buChar char="•"/>
        <a:defRPr kumimoji="1" sz="2400">
          <a:solidFill>
            <a:schemeClr val="tx1"/>
          </a:solidFill>
          <a:latin typeface="+mn-lt"/>
          <a:ea typeface="新細明體" charset="-120"/>
        </a:defRPr>
      </a:lvl3pPr>
      <a:lvl4pPr marL="1600200" indent="-228600" algn="l" rtl="0" eaLnBrk="0" fontAlgn="base" hangingPunct="0">
        <a:spcBef>
          <a:spcPct val="20000"/>
        </a:spcBef>
        <a:spcAft>
          <a:spcPct val="0"/>
        </a:spcAft>
        <a:buChar char="–"/>
        <a:defRPr kumimoji="1" sz="2000">
          <a:solidFill>
            <a:schemeClr val="tx1"/>
          </a:solidFill>
          <a:latin typeface="+mn-lt"/>
          <a:ea typeface="新細明體" charset="-120"/>
        </a:defRPr>
      </a:lvl4pPr>
      <a:lvl5pPr marL="2057400" indent="-228600" algn="l" rtl="0" eaLnBrk="0" fontAlgn="base" hangingPunct="0">
        <a:spcBef>
          <a:spcPct val="20000"/>
        </a:spcBef>
        <a:spcAft>
          <a:spcPct val="0"/>
        </a:spcAft>
        <a:buChar char="»"/>
        <a:defRPr kumimoji="1" sz="2000">
          <a:solidFill>
            <a:schemeClr val="tx1"/>
          </a:solidFill>
          <a:latin typeface="+mn-lt"/>
          <a:ea typeface="新細明體" charset="-120"/>
        </a:defRPr>
      </a:lvl5pPr>
      <a:lvl6pPr marL="2514600" indent="-228600" algn="l" rtl="0" eaLnBrk="1" fontAlgn="base" hangingPunct="1">
        <a:spcBef>
          <a:spcPct val="20000"/>
        </a:spcBef>
        <a:spcAft>
          <a:spcPct val="0"/>
        </a:spcAft>
        <a:buChar char="»"/>
        <a:defRPr kumimoji="1" sz="2000">
          <a:solidFill>
            <a:schemeClr val="tx1"/>
          </a:solidFill>
          <a:latin typeface="+mn-lt"/>
          <a:ea typeface="新細明體" charset="-120"/>
        </a:defRPr>
      </a:lvl6pPr>
      <a:lvl7pPr marL="2971800" indent="-228600" algn="l" rtl="0" eaLnBrk="1" fontAlgn="base" hangingPunct="1">
        <a:spcBef>
          <a:spcPct val="20000"/>
        </a:spcBef>
        <a:spcAft>
          <a:spcPct val="0"/>
        </a:spcAft>
        <a:buChar char="»"/>
        <a:defRPr kumimoji="1" sz="2000">
          <a:solidFill>
            <a:schemeClr val="tx1"/>
          </a:solidFill>
          <a:latin typeface="+mn-lt"/>
          <a:ea typeface="新細明體" charset="-120"/>
        </a:defRPr>
      </a:lvl7pPr>
      <a:lvl8pPr marL="3429000" indent="-228600" algn="l" rtl="0" eaLnBrk="1" fontAlgn="base" hangingPunct="1">
        <a:spcBef>
          <a:spcPct val="20000"/>
        </a:spcBef>
        <a:spcAft>
          <a:spcPct val="0"/>
        </a:spcAft>
        <a:buChar char="»"/>
        <a:defRPr kumimoji="1" sz="2000">
          <a:solidFill>
            <a:schemeClr val="tx1"/>
          </a:solidFill>
          <a:latin typeface="+mn-lt"/>
          <a:ea typeface="新細明體" charset="-120"/>
        </a:defRPr>
      </a:lvl8pPr>
      <a:lvl9pPr marL="3886200" indent="-228600" algn="l" rtl="0" eaLnBrk="1" fontAlgn="base" hangingPunct="1">
        <a:spcBef>
          <a:spcPct val="20000"/>
        </a:spcBef>
        <a:spcAft>
          <a:spcPct val="0"/>
        </a:spcAft>
        <a:buChar char="»"/>
        <a:defRPr kumimoji="1" sz="2000">
          <a:solidFill>
            <a:schemeClr val="tx1"/>
          </a:solidFill>
          <a:latin typeface="+mn-lt"/>
          <a:ea typeface="新細明體" charset="-12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a:xfrm>
            <a:off x="323850" y="2276475"/>
            <a:ext cx="6619875" cy="1644650"/>
          </a:xfrm>
        </p:spPr>
        <p:txBody>
          <a:bodyPr/>
          <a:lstStyle/>
          <a:p>
            <a:pPr eaLnBrk="1" hangingPunct="1"/>
            <a:r>
              <a:rPr lang="zh-TW" altLang="en-US" sz="3200" b="1" smtClean="0">
                <a:ea typeface="新細明體" charset="-120"/>
              </a:rPr>
              <a:t>深度體驗的校外教學</a:t>
            </a:r>
            <a:r>
              <a:rPr lang="en-US" altLang="zh-TW" sz="3200" b="1" smtClean="0">
                <a:latin typeface="新細明體"/>
                <a:ea typeface="新細明體" charset="-120"/>
              </a:rPr>
              <a:t>—</a:t>
            </a:r>
            <a:r>
              <a:rPr lang="zh-TW" altLang="en-US" sz="3200" b="1" smtClean="0">
                <a:ea typeface="新細明體" charset="-120"/>
              </a:rPr>
              <a:t>環境教育法的影響</a:t>
            </a:r>
            <a:endParaRPr lang="zh-TW" altLang="zh-TW" sz="3200" b="1" smtClean="0">
              <a:ea typeface="新細明體" charset="-120"/>
            </a:endParaRPr>
          </a:p>
        </p:txBody>
      </p:sp>
      <p:sp>
        <p:nvSpPr>
          <p:cNvPr id="14338" name="Rectangle 3"/>
          <p:cNvSpPr>
            <a:spLocks noGrp="1" noChangeArrowheads="1"/>
          </p:cNvSpPr>
          <p:nvPr>
            <p:ph type="subTitle" idx="1"/>
          </p:nvPr>
        </p:nvSpPr>
        <p:spPr>
          <a:xfrm>
            <a:off x="323850" y="4292600"/>
            <a:ext cx="4819650" cy="1752600"/>
          </a:xfrm>
        </p:spPr>
        <p:txBody>
          <a:bodyPr/>
          <a:lstStyle/>
          <a:p>
            <a:pPr eaLnBrk="1" hangingPunct="1"/>
            <a:r>
              <a:rPr lang="zh-TW" altLang="en-US" smtClean="0"/>
              <a:t>台灣師範大學</a:t>
            </a:r>
            <a:endParaRPr lang="en-US" altLang="zh-TW" smtClean="0"/>
          </a:p>
          <a:p>
            <a:pPr eaLnBrk="1" hangingPunct="1"/>
            <a:r>
              <a:rPr lang="zh-TW" altLang="en-US" smtClean="0"/>
              <a:t>環境教育研究所</a:t>
            </a:r>
            <a:endParaRPr lang="en-US" altLang="zh-TW" smtClean="0"/>
          </a:p>
          <a:p>
            <a:pPr algn="r" eaLnBrk="1" hangingPunct="1"/>
            <a:r>
              <a:rPr lang="zh-TW" altLang="en-US" smtClean="0"/>
              <a:t>張子超教授</a:t>
            </a:r>
            <a:endParaRPr lang="zh-TW" altLang="zh-TW"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Group 18"/>
          <p:cNvGrpSpPr>
            <a:grpSpLocks/>
          </p:cNvGrpSpPr>
          <p:nvPr/>
        </p:nvGrpSpPr>
        <p:grpSpPr bwMode="auto">
          <a:xfrm>
            <a:off x="3311525" y="2651125"/>
            <a:ext cx="2047875" cy="2076450"/>
            <a:chOff x="2200" y="2213"/>
            <a:chExt cx="1290" cy="1308"/>
          </a:xfrm>
        </p:grpSpPr>
        <p:sp>
          <p:nvSpPr>
            <p:cNvPr id="15388" name="Oval 17"/>
            <p:cNvSpPr>
              <a:spLocks noChangeArrowheads="1"/>
            </p:cNvSpPr>
            <p:nvPr/>
          </p:nvSpPr>
          <p:spPr bwMode="gray">
            <a:xfrm>
              <a:off x="2200" y="2213"/>
              <a:ext cx="1290" cy="1308"/>
            </a:xfrm>
            <a:prstGeom prst="ellipse">
              <a:avLst/>
            </a:prstGeom>
            <a:solidFill>
              <a:schemeClr val="tx2">
                <a:alpha val="39999"/>
              </a:schemeClr>
            </a:solidFill>
            <a:ln w="38100" algn="ctr">
              <a:noFill/>
              <a:round/>
              <a:headEnd/>
              <a:tailEnd/>
            </a:ln>
          </p:spPr>
          <p:txBody>
            <a:bodyPr lIns="45720" tIns="44450" rIns="45720" bIns="44450" anchor="ctr" anchorCtr="1"/>
            <a:lstStyle/>
            <a:p>
              <a:endParaRPr lang="zh-TW" altLang="en-US"/>
            </a:p>
          </p:txBody>
        </p:sp>
        <p:grpSp>
          <p:nvGrpSpPr>
            <p:cNvPr id="15389" name="Group 16"/>
            <p:cNvGrpSpPr>
              <a:grpSpLocks/>
            </p:cNvGrpSpPr>
            <p:nvPr/>
          </p:nvGrpSpPr>
          <p:grpSpPr bwMode="auto">
            <a:xfrm>
              <a:off x="2245" y="2251"/>
              <a:ext cx="1188" cy="1077"/>
              <a:chOff x="2327" y="1706"/>
              <a:chExt cx="1188" cy="1077"/>
            </a:xfrm>
          </p:grpSpPr>
          <p:sp>
            <p:nvSpPr>
              <p:cNvPr id="15390" name="Oval 5"/>
              <p:cNvSpPr>
                <a:spLocks noChangeArrowheads="1"/>
              </p:cNvSpPr>
              <p:nvPr/>
            </p:nvSpPr>
            <p:spPr bwMode="gray">
              <a:xfrm>
                <a:off x="2570" y="1706"/>
                <a:ext cx="701" cy="701"/>
              </a:xfrm>
              <a:prstGeom prst="ellipse">
                <a:avLst/>
              </a:prstGeom>
              <a:solidFill>
                <a:srgbClr val="FFFF00">
                  <a:alpha val="70195"/>
                </a:srgbClr>
              </a:solidFill>
              <a:ln w="25400" algn="ctr">
                <a:noFill/>
                <a:round/>
                <a:headEnd/>
                <a:tailEnd/>
              </a:ln>
            </p:spPr>
            <p:txBody>
              <a:bodyPr lIns="45720" tIns="44450" rIns="45720" bIns="44450" anchor="ctr" anchorCtr="1"/>
              <a:lstStyle/>
              <a:p>
                <a:pPr algn="ctr" eaLnBrk="0" hangingPunct="0">
                  <a:lnSpc>
                    <a:spcPct val="85000"/>
                  </a:lnSpc>
                  <a:spcBef>
                    <a:spcPct val="30000"/>
                  </a:spcBef>
                </a:pPr>
                <a:endParaRPr kumimoji="0" lang="zh-TW" altLang="en-US" sz="1600">
                  <a:solidFill>
                    <a:srgbClr val="FFFFFF"/>
                  </a:solidFill>
                  <a:latin typeface="超研澤超圓"/>
                  <a:ea typeface="超研澤超圓"/>
                  <a:cs typeface="超研澤超圓"/>
                </a:endParaRPr>
              </a:p>
            </p:txBody>
          </p:sp>
          <p:sp>
            <p:nvSpPr>
              <p:cNvPr id="15391" name="Oval 6"/>
              <p:cNvSpPr>
                <a:spLocks noChangeArrowheads="1"/>
              </p:cNvSpPr>
              <p:nvPr/>
            </p:nvSpPr>
            <p:spPr bwMode="gray">
              <a:xfrm>
                <a:off x="2327" y="2082"/>
                <a:ext cx="702" cy="701"/>
              </a:xfrm>
              <a:prstGeom prst="ellipse">
                <a:avLst/>
              </a:prstGeom>
              <a:solidFill>
                <a:srgbClr val="CCFFCC">
                  <a:alpha val="70195"/>
                </a:srgbClr>
              </a:solidFill>
              <a:ln w="25400" algn="ctr">
                <a:noFill/>
                <a:round/>
                <a:headEnd/>
                <a:tailEnd/>
              </a:ln>
            </p:spPr>
            <p:txBody>
              <a:bodyPr lIns="45720" tIns="44450" rIns="45720" bIns="44450" anchor="ctr" anchorCtr="1"/>
              <a:lstStyle/>
              <a:p>
                <a:pPr algn="ctr" eaLnBrk="0" hangingPunct="0">
                  <a:lnSpc>
                    <a:spcPct val="85000"/>
                  </a:lnSpc>
                  <a:spcBef>
                    <a:spcPct val="30000"/>
                  </a:spcBef>
                </a:pPr>
                <a:endParaRPr kumimoji="0" lang="zh-TW" altLang="en-US">
                  <a:solidFill>
                    <a:srgbClr val="FFFFFF"/>
                  </a:solidFill>
                  <a:latin typeface="超研澤超圓"/>
                  <a:ea typeface="超研澤超圓"/>
                  <a:cs typeface="超研澤超圓"/>
                </a:endParaRPr>
              </a:p>
            </p:txBody>
          </p:sp>
          <p:sp>
            <p:nvSpPr>
              <p:cNvPr id="15392" name="Oval 7"/>
              <p:cNvSpPr>
                <a:spLocks noChangeArrowheads="1"/>
              </p:cNvSpPr>
              <p:nvPr/>
            </p:nvSpPr>
            <p:spPr bwMode="gray">
              <a:xfrm>
                <a:off x="2813" y="2082"/>
                <a:ext cx="702" cy="701"/>
              </a:xfrm>
              <a:prstGeom prst="ellipse">
                <a:avLst/>
              </a:prstGeom>
              <a:solidFill>
                <a:srgbClr val="FFCC99">
                  <a:alpha val="70195"/>
                </a:srgbClr>
              </a:solidFill>
              <a:ln w="25400" algn="ctr">
                <a:noFill/>
                <a:round/>
                <a:headEnd/>
                <a:tailEnd/>
              </a:ln>
            </p:spPr>
            <p:txBody>
              <a:bodyPr lIns="45720" tIns="44450" rIns="45720" bIns="44450" anchor="ctr" anchorCtr="1"/>
              <a:lstStyle/>
              <a:p>
                <a:pPr algn="ctr" eaLnBrk="0" hangingPunct="0">
                  <a:lnSpc>
                    <a:spcPct val="85000"/>
                  </a:lnSpc>
                  <a:spcBef>
                    <a:spcPct val="30000"/>
                  </a:spcBef>
                </a:pPr>
                <a:endParaRPr kumimoji="0" lang="zh-TW" altLang="en-US" sz="1600">
                  <a:solidFill>
                    <a:srgbClr val="FFFFFF"/>
                  </a:solidFill>
                  <a:latin typeface="超研澤超圓"/>
                  <a:ea typeface="超研澤超圓"/>
                  <a:cs typeface="超研澤超圓"/>
                </a:endParaRPr>
              </a:p>
            </p:txBody>
          </p:sp>
          <p:sp>
            <p:nvSpPr>
              <p:cNvPr id="15393" name="Text Box 12"/>
              <p:cNvSpPr txBox="1">
                <a:spLocks noChangeArrowheads="1"/>
              </p:cNvSpPr>
              <p:nvPr/>
            </p:nvSpPr>
            <p:spPr bwMode="auto">
              <a:xfrm>
                <a:off x="2699" y="2106"/>
                <a:ext cx="454" cy="326"/>
              </a:xfrm>
              <a:prstGeom prst="rect">
                <a:avLst/>
              </a:prstGeom>
              <a:noFill/>
              <a:ln w="9525">
                <a:noFill/>
                <a:miter lim="800000"/>
                <a:headEnd/>
                <a:tailEnd/>
              </a:ln>
            </p:spPr>
            <p:txBody>
              <a:bodyPr>
                <a:spAutoFit/>
              </a:bodyPr>
              <a:lstStyle/>
              <a:p>
                <a:pPr algn="ctr">
                  <a:spcBef>
                    <a:spcPct val="50000"/>
                  </a:spcBef>
                </a:pPr>
                <a:r>
                  <a:rPr lang="zh-TW" altLang="en-US" sz="1400">
                    <a:latin typeface="超研澤超圓"/>
                    <a:ea typeface="超研澤超圓"/>
                    <a:cs typeface="超研澤超圓"/>
                  </a:rPr>
                  <a:t>倫理</a:t>
                </a:r>
                <a:br>
                  <a:rPr lang="zh-TW" altLang="en-US" sz="1400">
                    <a:latin typeface="超研澤超圓"/>
                    <a:ea typeface="超研澤超圓"/>
                    <a:cs typeface="超研澤超圓"/>
                  </a:rPr>
                </a:br>
                <a:r>
                  <a:rPr lang="zh-TW" altLang="en-US" sz="1400">
                    <a:latin typeface="超研澤超圓"/>
                    <a:ea typeface="超研澤超圓"/>
                    <a:cs typeface="超研澤超圓"/>
                  </a:rPr>
                  <a:t>責任</a:t>
                </a:r>
              </a:p>
            </p:txBody>
          </p:sp>
          <p:sp>
            <p:nvSpPr>
              <p:cNvPr id="15394" name="Text Box 13"/>
              <p:cNvSpPr txBox="1">
                <a:spLocks noChangeArrowheads="1"/>
              </p:cNvSpPr>
              <p:nvPr/>
            </p:nvSpPr>
            <p:spPr bwMode="auto">
              <a:xfrm>
                <a:off x="2744" y="1752"/>
                <a:ext cx="318" cy="231"/>
              </a:xfrm>
              <a:prstGeom prst="rect">
                <a:avLst/>
              </a:prstGeom>
              <a:noFill/>
              <a:ln w="9525">
                <a:noFill/>
                <a:miter lim="800000"/>
                <a:headEnd/>
                <a:tailEnd/>
              </a:ln>
            </p:spPr>
            <p:txBody>
              <a:bodyPr>
                <a:spAutoFit/>
              </a:bodyPr>
              <a:lstStyle/>
              <a:p>
                <a:pPr algn="ctr">
                  <a:spcBef>
                    <a:spcPct val="50000"/>
                  </a:spcBef>
                </a:pPr>
                <a:r>
                  <a:rPr lang="zh-TW" altLang="en-US">
                    <a:latin typeface="超研澤超圓"/>
                    <a:ea typeface="超研澤超圓"/>
                    <a:cs typeface="超研澤超圓"/>
                  </a:rPr>
                  <a:t>人</a:t>
                </a:r>
              </a:p>
            </p:txBody>
          </p:sp>
          <p:sp>
            <p:nvSpPr>
              <p:cNvPr id="15395" name="Text Box 14"/>
              <p:cNvSpPr txBox="1">
                <a:spLocks noChangeArrowheads="1"/>
              </p:cNvSpPr>
              <p:nvPr/>
            </p:nvSpPr>
            <p:spPr bwMode="auto">
              <a:xfrm>
                <a:off x="2426" y="2296"/>
                <a:ext cx="318" cy="404"/>
              </a:xfrm>
              <a:prstGeom prst="rect">
                <a:avLst/>
              </a:prstGeom>
              <a:noFill/>
              <a:ln w="9525">
                <a:noFill/>
                <a:miter lim="800000"/>
                <a:headEnd/>
                <a:tailEnd/>
              </a:ln>
            </p:spPr>
            <p:txBody>
              <a:bodyPr>
                <a:spAutoFit/>
              </a:bodyPr>
              <a:lstStyle/>
              <a:p>
                <a:pPr algn="ctr">
                  <a:spcBef>
                    <a:spcPct val="50000"/>
                  </a:spcBef>
                </a:pPr>
                <a:r>
                  <a:rPr lang="zh-TW" altLang="en-US">
                    <a:latin typeface="超研澤超圓"/>
                    <a:ea typeface="超研澤超圓"/>
                    <a:cs typeface="超研澤超圓"/>
                  </a:rPr>
                  <a:t>社會</a:t>
                </a:r>
              </a:p>
            </p:txBody>
          </p:sp>
          <p:sp>
            <p:nvSpPr>
              <p:cNvPr id="15396" name="Text Box 15"/>
              <p:cNvSpPr txBox="1">
                <a:spLocks noChangeArrowheads="1"/>
              </p:cNvSpPr>
              <p:nvPr/>
            </p:nvSpPr>
            <p:spPr bwMode="auto">
              <a:xfrm>
                <a:off x="3106" y="2296"/>
                <a:ext cx="318" cy="404"/>
              </a:xfrm>
              <a:prstGeom prst="rect">
                <a:avLst/>
              </a:prstGeom>
              <a:noFill/>
              <a:ln w="9525">
                <a:noFill/>
                <a:miter lim="800000"/>
                <a:headEnd/>
                <a:tailEnd/>
              </a:ln>
            </p:spPr>
            <p:txBody>
              <a:bodyPr>
                <a:spAutoFit/>
              </a:bodyPr>
              <a:lstStyle/>
              <a:p>
                <a:pPr algn="ctr">
                  <a:spcBef>
                    <a:spcPct val="50000"/>
                  </a:spcBef>
                </a:pPr>
                <a:r>
                  <a:rPr lang="zh-TW" altLang="en-US">
                    <a:latin typeface="超研澤超圓"/>
                    <a:ea typeface="超研澤超圓"/>
                    <a:cs typeface="超研澤超圓"/>
                  </a:rPr>
                  <a:t>環境</a:t>
                </a:r>
              </a:p>
            </p:txBody>
          </p:sp>
        </p:grpSp>
      </p:grpSp>
      <p:sp>
        <p:nvSpPr>
          <p:cNvPr id="15362" name="Oval 19"/>
          <p:cNvSpPr>
            <a:spLocks noChangeArrowheads="1"/>
          </p:cNvSpPr>
          <p:nvPr/>
        </p:nvSpPr>
        <p:spPr bwMode="gray">
          <a:xfrm rot="5400000">
            <a:off x="3702051" y="736600"/>
            <a:ext cx="1162050" cy="2232025"/>
          </a:xfrm>
          <a:prstGeom prst="ellipse">
            <a:avLst/>
          </a:prstGeom>
          <a:solidFill>
            <a:srgbClr val="99CC00">
              <a:alpha val="70195"/>
            </a:srgbClr>
          </a:solidFill>
          <a:ln w="38100" algn="ctr">
            <a:noFill/>
            <a:round/>
            <a:headEnd/>
            <a:tailEnd/>
          </a:ln>
        </p:spPr>
        <p:txBody>
          <a:bodyPr rot="10800000" vert="eaVert" lIns="45720" tIns="44450" rIns="45720" bIns="44450" anchor="ctr" anchorCtr="1"/>
          <a:lstStyle/>
          <a:p>
            <a:r>
              <a:rPr lang="zh-TW" altLang="en-US" sz="1200">
                <a:latin typeface="超研澤超圓"/>
                <a:ea typeface="超研澤超圓"/>
                <a:cs typeface="超研澤超圓"/>
              </a:rPr>
              <a:t>維護環境生態平衡</a:t>
            </a:r>
          </a:p>
          <a:p>
            <a:r>
              <a:rPr lang="zh-TW" altLang="en-US" sz="1200">
                <a:latin typeface="超研澤超圓"/>
                <a:ea typeface="超研澤超圓"/>
                <a:cs typeface="超研澤超圓"/>
              </a:rPr>
              <a:t>尊重生命</a:t>
            </a:r>
          </a:p>
          <a:p>
            <a:r>
              <a:rPr lang="zh-TW" altLang="en-US" sz="1200">
                <a:latin typeface="超研澤超圓"/>
                <a:ea typeface="超研澤超圓"/>
                <a:cs typeface="超研澤超圓"/>
              </a:rPr>
              <a:t>促進社會公益</a:t>
            </a:r>
          </a:p>
          <a:p>
            <a:r>
              <a:rPr lang="zh-TW" altLang="en-US" sz="1200">
                <a:latin typeface="超研澤超圓"/>
                <a:ea typeface="超研澤超圓"/>
                <a:cs typeface="超研澤超圓"/>
              </a:rPr>
              <a:t>培養環境公民</a:t>
            </a:r>
          </a:p>
          <a:p>
            <a:r>
              <a:rPr lang="zh-TW" altLang="en-US" sz="1200">
                <a:latin typeface="超研澤超圓"/>
                <a:ea typeface="超研澤超圓"/>
                <a:cs typeface="超研澤超圓"/>
              </a:rPr>
              <a:t>培養環境學習社群</a:t>
            </a:r>
          </a:p>
        </p:txBody>
      </p:sp>
      <p:sp>
        <p:nvSpPr>
          <p:cNvPr id="15363" name="Oval 20"/>
          <p:cNvSpPr>
            <a:spLocks noChangeArrowheads="1"/>
          </p:cNvSpPr>
          <p:nvPr/>
        </p:nvSpPr>
        <p:spPr bwMode="gray">
          <a:xfrm rot="16221766" flipH="1">
            <a:off x="3794126" y="-257175"/>
            <a:ext cx="920750" cy="1812925"/>
          </a:xfrm>
          <a:prstGeom prst="ellipse">
            <a:avLst/>
          </a:prstGeom>
          <a:solidFill>
            <a:srgbClr val="FFCC00">
              <a:alpha val="79999"/>
            </a:srgbClr>
          </a:solidFill>
          <a:ln w="38100" algn="ctr">
            <a:noFill/>
            <a:round/>
            <a:headEnd/>
            <a:tailEnd/>
          </a:ln>
        </p:spPr>
        <p:txBody>
          <a:bodyPr vert="eaVert" lIns="45720" tIns="44450" rIns="45720" bIns="44450" anchor="ctr" anchorCtr="1"/>
          <a:lstStyle/>
          <a:p>
            <a:r>
              <a:rPr kumimoji="0" lang="zh-TW" altLang="en-US">
                <a:latin typeface="超研澤超圓"/>
                <a:ea typeface="超研澤超圓"/>
                <a:cs typeface="超研澤超圓"/>
              </a:rPr>
              <a:t>永</a:t>
            </a:r>
            <a:r>
              <a:rPr lang="zh-TW" altLang="en-US">
                <a:latin typeface="超研澤超圓"/>
                <a:ea typeface="超研澤超圓"/>
                <a:cs typeface="超研澤超圓"/>
              </a:rPr>
              <a:t>續發展</a:t>
            </a:r>
          </a:p>
        </p:txBody>
      </p:sp>
      <p:sp>
        <p:nvSpPr>
          <p:cNvPr id="15364" name="AutoShape 21"/>
          <p:cNvSpPr>
            <a:spLocks noChangeArrowheads="1"/>
          </p:cNvSpPr>
          <p:nvPr/>
        </p:nvSpPr>
        <p:spPr bwMode="auto">
          <a:xfrm>
            <a:off x="4054475" y="2351088"/>
            <a:ext cx="552450" cy="368300"/>
          </a:xfrm>
          <a:prstGeom prst="upArrow">
            <a:avLst>
              <a:gd name="adj1" fmla="val 46556"/>
              <a:gd name="adj2" fmla="val 43102"/>
            </a:avLst>
          </a:prstGeom>
          <a:solidFill>
            <a:srgbClr val="008000"/>
          </a:solidFill>
          <a:ln w="9525" algn="ctr">
            <a:solidFill>
              <a:srgbClr val="969696"/>
            </a:solidFill>
            <a:miter lim="800000"/>
            <a:headEnd/>
            <a:tailEnd/>
          </a:ln>
        </p:spPr>
        <p:txBody>
          <a:bodyPr vert="eaVert" wrap="none" anchor="ctr"/>
          <a:lstStyle/>
          <a:p>
            <a:endParaRPr lang="zh-TW" altLang="en-US"/>
          </a:p>
        </p:txBody>
      </p:sp>
      <p:sp>
        <p:nvSpPr>
          <p:cNvPr id="15365" name="AutoShape 22"/>
          <p:cNvSpPr>
            <a:spLocks noChangeArrowheads="1"/>
          </p:cNvSpPr>
          <p:nvPr/>
        </p:nvSpPr>
        <p:spPr bwMode="auto">
          <a:xfrm>
            <a:off x="4030663" y="982663"/>
            <a:ext cx="552450" cy="368300"/>
          </a:xfrm>
          <a:prstGeom prst="upArrow">
            <a:avLst>
              <a:gd name="adj1" fmla="val 46556"/>
              <a:gd name="adj2" fmla="val 43102"/>
            </a:avLst>
          </a:prstGeom>
          <a:solidFill>
            <a:srgbClr val="008000"/>
          </a:solidFill>
          <a:ln w="9525" algn="ctr">
            <a:solidFill>
              <a:srgbClr val="969696"/>
            </a:solidFill>
            <a:miter lim="800000"/>
            <a:headEnd/>
            <a:tailEnd/>
          </a:ln>
        </p:spPr>
        <p:txBody>
          <a:bodyPr vert="eaVert" wrap="none" anchor="ctr"/>
          <a:lstStyle/>
          <a:p>
            <a:endParaRPr lang="zh-TW" altLang="en-US"/>
          </a:p>
        </p:txBody>
      </p:sp>
      <p:grpSp>
        <p:nvGrpSpPr>
          <p:cNvPr id="15366" name="Group 32"/>
          <p:cNvGrpSpPr>
            <a:grpSpLocks/>
          </p:cNvGrpSpPr>
          <p:nvPr/>
        </p:nvGrpSpPr>
        <p:grpSpPr bwMode="auto">
          <a:xfrm>
            <a:off x="44450" y="4972050"/>
            <a:ext cx="9042400" cy="1828800"/>
            <a:chOff x="2202" y="3132"/>
            <a:chExt cx="3528" cy="1152"/>
          </a:xfrm>
        </p:grpSpPr>
        <p:sp>
          <p:nvSpPr>
            <p:cNvPr id="20506" name="AutoShape 26"/>
            <p:cNvSpPr>
              <a:spLocks noChangeArrowheads="1"/>
            </p:cNvSpPr>
            <p:nvPr/>
          </p:nvSpPr>
          <p:spPr bwMode="gray">
            <a:xfrm flipV="1">
              <a:off x="2245" y="3656"/>
              <a:ext cx="1681" cy="544"/>
            </a:xfrm>
            <a:prstGeom prst="roundRect">
              <a:avLst>
                <a:gd name="adj" fmla="val 50000"/>
              </a:avLst>
            </a:prstGeom>
            <a:gradFill rotWithShape="1">
              <a:gsLst>
                <a:gs pos="0">
                  <a:srgbClr val="CCFFCC"/>
                </a:gs>
                <a:gs pos="50000">
                  <a:srgbClr val="FFFFFF"/>
                </a:gs>
                <a:gs pos="100000">
                  <a:srgbClr val="CCFFCC"/>
                </a:gs>
              </a:gsLst>
              <a:lin ang="18900000" scaled="1"/>
            </a:gradFill>
            <a:ln w="25400" algn="ctr">
              <a:noFill/>
              <a:round/>
              <a:headEnd/>
              <a:tailEnd/>
            </a:ln>
            <a:effectLst>
              <a:outerShdw dist="35921" dir="2700000" algn="ctr" rotWithShape="0">
                <a:schemeClr val="bg2">
                  <a:alpha val="50000"/>
                </a:schemeClr>
              </a:outerShdw>
            </a:effectLst>
          </p:spPr>
          <p:txBody>
            <a:bodyPr rot="10800000" lIns="45720" tIns="44450" rIns="45720" bIns="44450" anchor="ctr" anchorCtr="1"/>
            <a:lstStyle/>
            <a:p>
              <a:pPr>
                <a:defRPr/>
              </a:pPr>
              <a:r>
                <a:rPr lang="zh-TW" altLang="en-US" sz="1200">
                  <a:latin typeface="超研澤超圓" pitchFamily="49" charset="-120"/>
                  <a:ea typeface="超研澤超圓" pitchFamily="49" charset="-120"/>
                </a:rPr>
                <a:t>第三章 環境教育辦理機關權責</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8</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17</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br>
                <a:rPr lang="en-US" altLang="zh-TW" sz="1200">
                  <a:latin typeface="超研澤超圓" pitchFamily="49" charset="-120"/>
                  <a:ea typeface="超研澤超圓" pitchFamily="49" charset="-120"/>
                </a:rPr>
              </a:br>
              <a:r>
                <a:rPr lang="zh-TW" altLang="en-US" sz="1200">
                  <a:latin typeface="超研澤超圓" pitchFamily="49" charset="-120"/>
                  <a:ea typeface="超研澤超圓" pitchFamily="49" charset="-120"/>
                </a:rPr>
                <a:t>基金來源</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基金用途</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環境教育機構、人員、施設、場所認證</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各級教育主管機關權責</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設置環境教育審議會</a:t>
              </a:r>
              <a:endParaRPr lang="en-US" altLang="zh-TW" sz="1200">
                <a:latin typeface="超研澤超圓" pitchFamily="49" charset="-120"/>
                <a:ea typeface="超研澤超圓" pitchFamily="49" charset="-120"/>
              </a:endParaRPr>
            </a:p>
          </p:txBody>
        </p:sp>
        <p:sp>
          <p:nvSpPr>
            <p:cNvPr id="20507" name="AutoShape 27"/>
            <p:cNvSpPr>
              <a:spLocks noChangeArrowheads="1"/>
            </p:cNvSpPr>
            <p:nvPr/>
          </p:nvSpPr>
          <p:spPr bwMode="gray">
            <a:xfrm flipV="1">
              <a:off x="3969" y="3823"/>
              <a:ext cx="1682" cy="370"/>
            </a:xfrm>
            <a:prstGeom prst="roundRect">
              <a:avLst>
                <a:gd name="adj" fmla="val 50000"/>
              </a:avLst>
            </a:prstGeom>
            <a:gradFill rotWithShape="1">
              <a:gsLst>
                <a:gs pos="0">
                  <a:srgbClr val="CCFFCC"/>
                </a:gs>
                <a:gs pos="50000">
                  <a:srgbClr val="FFFFFF"/>
                </a:gs>
                <a:gs pos="100000">
                  <a:srgbClr val="CCFFCC"/>
                </a:gs>
              </a:gsLst>
              <a:lin ang="18900000" scaled="1"/>
            </a:gradFill>
            <a:ln w="25400" algn="ctr">
              <a:noFill/>
              <a:round/>
              <a:headEnd/>
              <a:tailEnd/>
            </a:ln>
            <a:effectLst>
              <a:outerShdw dist="35921" dir="2700000" algn="ctr" rotWithShape="0">
                <a:schemeClr val="bg2">
                  <a:alpha val="50000"/>
                </a:schemeClr>
              </a:outerShdw>
            </a:effectLst>
          </p:spPr>
          <p:txBody>
            <a:bodyPr rot="10800000" lIns="45720" tIns="44450" rIns="45720" bIns="44450" anchor="ctr" anchorCtr="1"/>
            <a:lstStyle/>
            <a:p>
              <a:pPr>
                <a:defRPr/>
              </a:pPr>
              <a:r>
                <a:rPr lang="zh-TW" altLang="en-US" sz="1200">
                  <a:latin typeface="超研澤超圓" pitchFamily="49" charset="-120"/>
                  <a:ea typeface="超研澤超圓" pitchFamily="49" charset="-120"/>
                </a:rPr>
                <a:t>第五章 罰則</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23</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24</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br>
                <a:rPr lang="en-US" altLang="zh-TW" sz="1200">
                  <a:latin typeface="超研澤超圓" pitchFamily="49" charset="-120"/>
                  <a:ea typeface="超研澤超圓" pitchFamily="49" charset="-120"/>
                </a:rPr>
              </a:br>
              <a:r>
                <a:rPr lang="zh-TW" altLang="en-US" sz="1200">
                  <a:latin typeface="超研澤超圓" pitchFamily="49" charset="-120"/>
                  <a:ea typeface="超研澤超圓" pitchFamily="49" charset="-120"/>
                </a:rPr>
                <a:t>訂定環境講習的條件及時數</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無法參加者得展延</a:t>
              </a:r>
              <a:r>
                <a:rPr lang="en-US" altLang="zh-TW" sz="1200">
                  <a:latin typeface="超研澤超圓" pitchFamily="49" charset="-120"/>
                  <a:ea typeface="超研澤超圓" pitchFamily="49" charset="-120"/>
                </a:rPr>
                <a:t>1</a:t>
              </a:r>
              <a:r>
                <a:rPr lang="zh-TW" altLang="en-US" sz="1200">
                  <a:latin typeface="超研澤超圓" pitchFamily="49" charset="-120"/>
                  <a:ea typeface="超研澤超圓" pitchFamily="49" charset="-120"/>
                </a:rPr>
                <a:t>次，無正當理由，按次處罰</a:t>
              </a:r>
            </a:p>
          </p:txBody>
        </p:sp>
        <p:sp>
          <p:nvSpPr>
            <p:cNvPr id="20508" name="AutoShape 28"/>
            <p:cNvSpPr>
              <a:spLocks noChangeArrowheads="1"/>
            </p:cNvSpPr>
            <p:nvPr/>
          </p:nvSpPr>
          <p:spPr bwMode="gray">
            <a:xfrm flipV="1">
              <a:off x="2245" y="3203"/>
              <a:ext cx="1681" cy="370"/>
            </a:xfrm>
            <a:prstGeom prst="roundRect">
              <a:avLst>
                <a:gd name="adj" fmla="val 50000"/>
              </a:avLst>
            </a:prstGeom>
            <a:gradFill rotWithShape="1">
              <a:gsLst>
                <a:gs pos="0">
                  <a:srgbClr val="CCFFCC"/>
                </a:gs>
                <a:gs pos="50000">
                  <a:srgbClr val="FFFFFF"/>
                </a:gs>
                <a:gs pos="100000">
                  <a:srgbClr val="CCFFCC"/>
                </a:gs>
              </a:gsLst>
              <a:lin ang="18900000" scaled="1"/>
            </a:gradFill>
            <a:ln w="25400" algn="ctr">
              <a:noFill/>
              <a:round/>
              <a:headEnd/>
              <a:tailEnd/>
            </a:ln>
            <a:effectLst>
              <a:outerShdw dist="35921" dir="2700000" algn="ctr" rotWithShape="0">
                <a:schemeClr val="bg2">
                  <a:alpha val="50000"/>
                </a:schemeClr>
              </a:outerShdw>
            </a:effectLst>
          </p:spPr>
          <p:txBody>
            <a:bodyPr rot="10800000" lIns="45720" tIns="44450" rIns="45720" bIns="44450" anchor="ctr" anchorCtr="1"/>
            <a:lstStyle/>
            <a:p>
              <a:pPr>
                <a:defRPr/>
              </a:pPr>
              <a:r>
                <a:rPr lang="zh-TW" altLang="en-US" sz="1200">
                  <a:latin typeface="超研澤超圓" pitchFamily="49" charset="-120"/>
                  <a:ea typeface="超研澤超圓" pitchFamily="49" charset="-120"/>
                </a:rPr>
                <a:t>第二章 環境教育政策綱領與行動方案</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5</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7</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br>
                <a:rPr lang="en-US" altLang="zh-TW" sz="1200">
                  <a:latin typeface="超研澤超圓" pitchFamily="49" charset="-120"/>
                  <a:ea typeface="超研澤超圓" pitchFamily="49" charset="-120"/>
                </a:rPr>
              </a:br>
              <a:r>
                <a:rPr lang="zh-TW" altLang="en-US" sz="1200">
                  <a:latin typeface="超研澤超圓" pitchFamily="49" charset="-120"/>
                  <a:ea typeface="超研澤超圓" pitchFamily="49" charset="-120"/>
                </a:rPr>
                <a:t>擬訂環境教育綱領</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訂定國家環境教育行動方案</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訂定地方環境教育行動方案</a:t>
              </a:r>
              <a:endParaRPr lang="en-US" altLang="zh-TW" sz="1200">
                <a:latin typeface="超研澤超圓" pitchFamily="49" charset="-120"/>
                <a:ea typeface="超研澤超圓" pitchFamily="49" charset="-120"/>
              </a:endParaRPr>
            </a:p>
          </p:txBody>
        </p:sp>
        <p:sp>
          <p:nvSpPr>
            <p:cNvPr id="20509" name="AutoShape 29"/>
            <p:cNvSpPr>
              <a:spLocks noChangeArrowheads="1"/>
            </p:cNvSpPr>
            <p:nvPr/>
          </p:nvSpPr>
          <p:spPr bwMode="gray">
            <a:xfrm flipV="1">
              <a:off x="3969" y="3203"/>
              <a:ext cx="1682" cy="544"/>
            </a:xfrm>
            <a:prstGeom prst="roundRect">
              <a:avLst>
                <a:gd name="adj" fmla="val 50000"/>
              </a:avLst>
            </a:prstGeom>
            <a:gradFill rotWithShape="1">
              <a:gsLst>
                <a:gs pos="0">
                  <a:srgbClr val="CCFFCC"/>
                </a:gs>
                <a:gs pos="50000">
                  <a:srgbClr val="FFFFFF"/>
                </a:gs>
                <a:gs pos="100000">
                  <a:srgbClr val="CCFFCC"/>
                </a:gs>
              </a:gsLst>
              <a:lin ang="18900000" scaled="1"/>
            </a:gradFill>
            <a:ln w="25400" algn="ctr">
              <a:noFill/>
              <a:round/>
              <a:headEnd/>
              <a:tailEnd/>
            </a:ln>
            <a:effectLst>
              <a:outerShdw dist="35921" dir="2700000" algn="ctr" rotWithShape="0">
                <a:schemeClr val="bg2">
                  <a:alpha val="50000"/>
                </a:schemeClr>
              </a:outerShdw>
            </a:effectLst>
          </p:spPr>
          <p:txBody>
            <a:bodyPr rot="10800000" lIns="45720" tIns="44450" rIns="45720" bIns="44450" anchor="ctr" anchorCtr="1"/>
            <a:lstStyle/>
            <a:p>
              <a:pPr>
                <a:defRPr/>
              </a:pPr>
              <a:r>
                <a:rPr lang="zh-TW" altLang="en-US" sz="1200">
                  <a:latin typeface="超研澤超圓" pitchFamily="49" charset="-120"/>
                  <a:ea typeface="超研澤超圓" pitchFamily="49" charset="-120"/>
                </a:rPr>
                <a:t>第四章 推動及獎勵</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18</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第</a:t>
              </a:r>
              <a:r>
                <a:rPr lang="en-US" altLang="zh-TW" sz="1200">
                  <a:latin typeface="超研澤超圓" pitchFamily="49" charset="-120"/>
                  <a:ea typeface="超研澤超圓" pitchFamily="49" charset="-120"/>
                </a:rPr>
                <a:t>22</a:t>
              </a:r>
              <a:r>
                <a:rPr lang="zh-TW" altLang="en-US" sz="1200">
                  <a:latin typeface="超研澤超圓" pitchFamily="49" charset="-120"/>
                  <a:ea typeface="超研澤超圓" pitchFamily="49" charset="-120"/>
                </a:rPr>
                <a:t>條</a:t>
              </a:r>
              <a:r>
                <a:rPr lang="en-US" altLang="zh-TW" sz="1200">
                  <a:latin typeface="超研澤超圓" pitchFamily="49" charset="-120"/>
                  <a:ea typeface="超研澤超圓" pitchFamily="49" charset="-120"/>
                </a:rPr>
                <a:t>)</a:t>
              </a:r>
              <a:br>
                <a:rPr lang="en-US" altLang="zh-TW" sz="1200">
                  <a:latin typeface="超研澤超圓" pitchFamily="49" charset="-120"/>
                  <a:ea typeface="超研澤超圓" pitchFamily="49" charset="-120"/>
                </a:rPr>
              </a:br>
              <a:r>
                <a:rPr lang="zh-TW" altLang="en-US" sz="1200">
                  <a:latin typeface="超研澤超圓" pitchFamily="49" charset="-120"/>
                  <a:ea typeface="超研澤超圓" pitchFamily="49" charset="-120"/>
                </a:rPr>
                <a:t>應指定人員推廣環境教育</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全體員工每年參加四小時以上環境教育</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鼓勵民間運用閒置空間設置環境教育設施</a:t>
              </a:r>
              <a:r>
                <a:rPr lang="en-US" altLang="zh-TW" sz="1200">
                  <a:latin typeface="超研澤超圓" pitchFamily="49" charset="-120"/>
                  <a:ea typeface="超研澤超圓" pitchFamily="49" charset="-120"/>
                </a:rPr>
                <a:t>/</a:t>
              </a:r>
              <a:r>
                <a:rPr lang="zh-TW" altLang="en-US" sz="1200">
                  <a:latin typeface="超研澤超圓" pitchFamily="49" charset="-120"/>
                  <a:ea typeface="超研澤超圓" pitchFamily="49" charset="-120"/>
                </a:rPr>
                <a:t>從事環境教育成效優良者，予以獎勵 </a:t>
              </a:r>
            </a:p>
          </p:txBody>
        </p:sp>
        <p:sp>
          <p:nvSpPr>
            <p:cNvPr id="15387" name="AutoShape 31"/>
            <p:cNvSpPr>
              <a:spLocks noChangeArrowheads="1"/>
            </p:cNvSpPr>
            <p:nvPr/>
          </p:nvSpPr>
          <p:spPr bwMode="auto">
            <a:xfrm>
              <a:off x="2202" y="3132"/>
              <a:ext cx="3528" cy="1152"/>
            </a:xfrm>
            <a:prstGeom prst="roundRect">
              <a:avLst>
                <a:gd name="adj" fmla="val 16667"/>
              </a:avLst>
            </a:prstGeom>
            <a:noFill/>
            <a:ln w="12700">
              <a:solidFill>
                <a:srgbClr val="0000FF"/>
              </a:solidFill>
              <a:round/>
              <a:headEnd/>
              <a:tailEnd/>
            </a:ln>
          </p:spPr>
          <p:txBody>
            <a:bodyPr wrap="none" anchor="ctr"/>
            <a:lstStyle/>
            <a:p>
              <a:endParaRPr lang="zh-TW" altLang="en-US"/>
            </a:p>
          </p:txBody>
        </p:sp>
      </p:grpSp>
      <p:sp>
        <p:nvSpPr>
          <p:cNvPr id="15367" name="AutoShape 33"/>
          <p:cNvSpPr>
            <a:spLocks noChangeArrowheads="1"/>
          </p:cNvSpPr>
          <p:nvPr/>
        </p:nvSpPr>
        <p:spPr bwMode="auto">
          <a:xfrm>
            <a:off x="4054475" y="4421188"/>
            <a:ext cx="552450" cy="592137"/>
          </a:xfrm>
          <a:prstGeom prst="upArrow">
            <a:avLst>
              <a:gd name="adj1" fmla="val 46556"/>
              <a:gd name="adj2" fmla="val 46198"/>
            </a:avLst>
          </a:prstGeom>
          <a:solidFill>
            <a:srgbClr val="008000"/>
          </a:solidFill>
          <a:ln w="9525">
            <a:solidFill>
              <a:srgbClr val="969696"/>
            </a:solidFill>
            <a:miter lim="800000"/>
            <a:headEnd/>
            <a:tailEnd/>
          </a:ln>
        </p:spPr>
        <p:txBody>
          <a:bodyPr vert="eaVert" wrap="none" anchor="ctr"/>
          <a:lstStyle/>
          <a:p>
            <a:endParaRPr lang="zh-TW" altLang="en-US"/>
          </a:p>
        </p:txBody>
      </p:sp>
      <p:sp>
        <p:nvSpPr>
          <p:cNvPr id="20523" name="AutoShape 43"/>
          <p:cNvSpPr>
            <a:spLocks noChangeArrowheads="1"/>
          </p:cNvSpPr>
          <p:nvPr/>
        </p:nvSpPr>
        <p:spPr bwMode="gray">
          <a:xfrm>
            <a:off x="5816600" y="1057275"/>
            <a:ext cx="1876425" cy="1219200"/>
          </a:xfrm>
          <a:prstGeom prst="roundRect">
            <a:avLst>
              <a:gd name="adj" fmla="val 16667"/>
            </a:avLst>
          </a:prstGeom>
          <a:gradFill rotWithShape="1">
            <a:gsLst>
              <a:gs pos="0">
                <a:srgbClr val="FF99CC">
                  <a:alpha val="16000"/>
                </a:srgbClr>
              </a:gs>
              <a:gs pos="50000">
                <a:srgbClr val="FFFFFF"/>
              </a:gs>
              <a:gs pos="100000">
                <a:srgbClr val="FF99CC">
                  <a:alpha val="16000"/>
                </a:srgbClr>
              </a:gs>
            </a:gsLst>
            <a:lin ang="2700000" scaled="1"/>
          </a:gradFill>
          <a:ln w="25400" algn="ctr">
            <a:noFill/>
            <a:round/>
            <a:headEnd/>
            <a:tailEnd/>
          </a:ln>
          <a:effectLst>
            <a:prstShdw prst="shdw17" dist="17961" dir="2700000">
              <a:srgbClr val="FF99CC">
                <a:gamma/>
                <a:shade val="60000"/>
                <a:invGamma/>
              </a:srgbClr>
            </a:prstShdw>
          </a:effectLst>
        </p:spPr>
        <p:txBody>
          <a:bodyPr lIns="45720" tIns="44450" rIns="45720" bIns="44450" anchor="ctr" anchorCtr="1"/>
          <a:lstStyle/>
          <a:p>
            <a:pPr>
              <a:lnSpc>
                <a:spcPct val="120000"/>
              </a:lnSpc>
              <a:defRPr/>
            </a:pPr>
            <a:r>
              <a:rPr lang="zh-TW" altLang="en-US">
                <a:latin typeface="超研澤超圓" pitchFamily="49" charset="-120"/>
                <a:ea typeface="超研澤超圓" pitchFamily="49" charset="-120"/>
              </a:rPr>
              <a:t>　定義</a:t>
            </a:r>
          </a:p>
          <a:p>
            <a:pPr>
              <a:lnSpc>
                <a:spcPct val="120000"/>
              </a:lnSpc>
              <a:defRPr/>
            </a:pPr>
            <a:r>
              <a:rPr lang="zh-TW" altLang="en-US" sz="1400">
                <a:latin typeface="超研澤超圓" pitchFamily="49" charset="-120"/>
                <a:ea typeface="超研澤超圓" pitchFamily="49" charset="-120"/>
              </a:rPr>
              <a:t>環境教育</a:t>
            </a:r>
          </a:p>
          <a:p>
            <a:pPr>
              <a:lnSpc>
                <a:spcPct val="120000"/>
              </a:lnSpc>
              <a:defRPr/>
            </a:pPr>
            <a:r>
              <a:rPr lang="zh-TW" altLang="en-US" sz="1400">
                <a:latin typeface="超研澤超圓" pitchFamily="49" charset="-120"/>
                <a:ea typeface="超研澤超圓" pitchFamily="49" charset="-120"/>
              </a:rPr>
              <a:t>環境教育機構</a:t>
            </a:r>
          </a:p>
        </p:txBody>
      </p:sp>
      <p:sp>
        <p:nvSpPr>
          <p:cNvPr id="20524" name="AutoShape 44"/>
          <p:cNvSpPr>
            <a:spLocks noChangeArrowheads="1"/>
          </p:cNvSpPr>
          <p:nvPr/>
        </p:nvSpPr>
        <p:spPr bwMode="gray">
          <a:xfrm>
            <a:off x="847725" y="1039813"/>
            <a:ext cx="1744663" cy="1311275"/>
          </a:xfrm>
          <a:prstGeom prst="roundRect">
            <a:avLst>
              <a:gd name="adj" fmla="val 16667"/>
            </a:avLst>
          </a:prstGeom>
          <a:gradFill rotWithShape="1">
            <a:gsLst>
              <a:gs pos="0">
                <a:srgbClr val="FF99CC">
                  <a:alpha val="16000"/>
                </a:srgbClr>
              </a:gs>
              <a:gs pos="50000">
                <a:srgbClr val="FFFFFF"/>
              </a:gs>
              <a:gs pos="100000">
                <a:srgbClr val="FF99CC">
                  <a:alpha val="16000"/>
                </a:srgbClr>
              </a:gs>
            </a:gsLst>
            <a:lin ang="2700000" scaled="1"/>
          </a:gradFill>
          <a:ln w="25400" algn="ctr">
            <a:noFill/>
            <a:round/>
            <a:headEnd/>
            <a:tailEnd/>
          </a:ln>
          <a:effectLst>
            <a:prstShdw prst="shdw17" dist="17961" dir="2700000">
              <a:srgbClr val="FF99CC">
                <a:gamma/>
                <a:shade val="60000"/>
                <a:invGamma/>
              </a:srgbClr>
            </a:prstShdw>
          </a:effectLst>
        </p:spPr>
        <p:txBody>
          <a:bodyPr lIns="45720" tIns="44450" rIns="45720" bIns="44450" anchor="ctr" anchorCtr="1"/>
          <a:lstStyle/>
          <a:p>
            <a:pPr algn="ctr">
              <a:lnSpc>
                <a:spcPct val="140000"/>
              </a:lnSpc>
              <a:defRPr/>
            </a:pPr>
            <a:r>
              <a:rPr lang="zh-TW" altLang="en-US">
                <a:latin typeface="超研澤超圓" pitchFamily="49" charset="-120"/>
                <a:ea typeface="超研澤超圓" pitchFamily="49" charset="-120"/>
              </a:rPr>
              <a:t>主管機關</a:t>
            </a:r>
          </a:p>
          <a:p>
            <a:pPr>
              <a:lnSpc>
                <a:spcPct val="140000"/>
              </a:lnSpc>
              <a:defRPr/>
            </a:pPr>
            <a:r>
              <a:rPr lang="zh-TW" altLang="en-US" sz="1400">
                <a:latin typeface="超研澤超圓" pitchFamily="49" charset="-120"/>
                <a:ea typeface="超研澤超圓" pitchFamily="49" charset="-120"/>
              </a:rPr>
              <a:t>中央：環保署</a:t>
            </a:r>
          </a:p>
          <a:p>
            <a:pPr>
              <a:lnSpc>
                <a:spcPct val="140000"/>
              </a:lnSpc>
              <a:defRPr/>
            </a:pPr>
            <a:r>
              <a:rPr lang="zh-TW" altLang="en-US" sz="1400">
                <a:latin typeface="超研澤超圓" pitchFamily="49" charset="-120"/>
                <a:ea typeface="超研澤超圓" pitchFamily="49" charset="-120"/>
              </a:rPr>
              <a:t>地方：直轄市及縣市政府</a:t>
            </a:r>
          </a:p>
        </p:txBody>
      </p:sp>
      <p:grpSp>
        <p:nvGrpSpPr>
          <p:cNvPr id="15374" name="Group 52"/>
          <p:cNvGrpSpPr>
            <a:grpSpLocks/>
          </p:cNvGrpSpPr>
          <p:nvPr/>
        </p:nvGrpSpPr>
        <p:grpSpPr bwMode="auto">
          <a:xfrm>
            <a:off x="5487988" y="80963"/>
            <a:ext cx="3494087" cy="889000"/>
            <a:chOff x="612" y="890"/>
            <a:chExt cx="4560" cy="1911"/>
          </a:xfrm>
        </p:grpSpPr>
        <p:sp>
          <p:nvSpPr>
            <p:cNvPr id="15381" name="Freeform 53"/>
            <p:cNvSpPr>
              <a:spLocks/>
            </p:cNvSpPr>
            <p:nvPr/>
          </p:nvSpPr>
          <p:spPr bwMode="auto">
            <a:xfrm>
              <a:off x="612" y="2387"/>
              <a:ext cx="4560" cy="414"/>
            </a:xfrm>
            <a:custGeom>
              <a:avLst/>
              <a:gdLst>
                <a:gd name="T0" fmla="*/ 266 w 4560"/>
                <a:gd name="T1" fmla="*/ 25 h 414"/>
                <a:gd name="T2" fmla="*/ 0 w 4560"/>
                <a:gd name="T3" fmla="*/ 414 h 414"/>
                <a:gd name="T4" fmla="*/ 444 w 4560"/>
                <a:gd name="T5" fmla="*/ 354 h 414"/>
                <a:gd name="T6" fmla="*/ 852 w 4560"/>
                <a:gd name="T7" fmla="*/ 306 h 414"/>
                <a:gd name="T8" fmla="*/ 1362 w 4560"/>
                <a:gd name="T9" fmla="*/ 258 h 414"/>
                <a:gd name="T10" fmla="*/ 1932 w 4560"/>
                <a:gd name="T11" fmla="*/ 198 h 414"/>
                <a:gd name="T12" fmla="*/ 2610 w 4560"/>
                <a:gd name="T13" fmla="*/ 144 h 414"/>
                <a:gd name="T14" fmla="*/ 3300 w 4560"/>
                <a:gd name="T15" fmla="*/ 114 h 414"/>
                <a:gd name="T16" fmla="*/ 3864 w 4560"/>
                <a:gd name="T17" fmla="*/ 96 h 414"/>
                <a:gd name="T18" fmla="*/ 4356 w 4560"/>
                <a:gd name="T19" fmla="*/ 84 h 414"/>
                <a:gd name="T20" fmla="*/ 4536 w 4560"/>
                <a:gd name="T21" fmla="*/ 78 h 414"/>
                <a:gd name="T22" fmla="*/ 4560 w 4560"/>
                <a:gd name="T23" fmla="*/ 0 h 414"/>
                <a:gd name="T24" fmla="*/ 4170 w 4560"/>
                <a:gd name="T25" fmla="*/ 6 h 414"/>
                <a:gd name="T26" fmla="*/ 3480 w 4560"/>
                <a:gd name="T27" fmla="*/ 12 h 414"/>
                <a:gd name="T28" fmla="*/ 2796 w 4560"/>
                <a:gd name="T29" fmla="*/ 12 h 414"/>
                <a:gd name="T30" fmla="*/ 2196 w 4560"/>
                <a:gd name="T31" fmla="*/ 18 h 414"/>
                <a:gd name="T32" fmla="*/ 1674 w 4560"/>
                <a:gd name="T33" fmla="*/ 18 h 414"/>
                <a:gd name="T34" fmla="*/ 1020 w 4560"/>
                <a:gd name="T35" fmla="*/ 18 h 414"/>
                <a:gd name="T36" fmla="*/ 266 w 4560"/>
                <a:gd name="T37" fmla="*/ 25 h 4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60"/>
                <a:gd name="T58" fmla="*/ 0 h 414"/>
                <a:gd name="T59" fmla="*/ 4560 w 4560"/>
                <a:gd name="T60" fmla="*/ 414 h 4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60" h="414">
                  <a:moveTo>
                    <a:pt x="266" y="25"/>
                  </a:moveTo>
                  <a:lnTo>
                    <a:pt x="0" y="414"/>
                  </a:lnTo>
                  <a:lnTo>
                    <a:pt x="444" y="354"/>
                  </a:lnTo>
                  <a:lnTo>
                    <a:pt x="852" y="306"/>
                  </a:lnTo>
                  <a:lnTo>
                    <a:pt x="1362" y="258"/>
                  </a:lnTo>
                  <a:lnTo>
                    <a:pt x="1932" y="198"/>
                  </a:lnTo>
                  <a:cubicBezTo>
                    <a:pt x="2140" y="179"/>
                    <a:pt x="2382" y="158"/>
                    <a:pt x="2610" y="144"/>
                  </a:cubicBezTo>
                  <a:cubicBezTo>
                    <a:pt x="2838" y="130"/>
                    <a:pt x="3091" y="122"/>
                    <a:pt x="3300" y="114"/>
                  </a:cubicBezTo>
                  <a:lnTo>
                    <a:pt x="3864" y="96"/>
                  </a:lnTo>
                  <a:lnTo>
                    <a:pt x="4356" y="84"/>
                  </a:lnTo>
                  <a:lnTo>
                    <a:pt x="4536" y="78"/>
                  </a:lnTo>
                  <a:lnTo>
                    <a:pt x="4560" y="0"/>
                  </a:lnTo>
                  <a:lnTo>
                    <a:pt x="4170" y="6"/>
                  </a:lnTo>
                  <a:lnTo>
                    <a:pt x="3480" y="12"/>
                  </a:lnTo>
                  <a:lnTo>
                    <a:pt x="2796" y="12"/>
                  </a:lnTo>
                  <a:lnTo>
                    <a:pt x="2196" y="18"/>
                  </a:lnTo>
                  <a:lnTo>
                    <a:pt x="1674" y="18"/>
                  </a:lnTo>
                  <a:lnTo>
                    <a:pt x="1020" y="18"/>
                  </a:lnTo>
                  <a:lnTo>
                    <a:pt x="266" y="25"/>
                  </a:lnTo>
                  <a:close/>
                </a:path>
              </a:pathLst>
            </a:custGeom>
            <a:noFill/>
            <a:ln w="28575">
              <a:noFill/>
              <a:prstDash val="sysDot"/>
              <a:round/>
              <a:headEnd/>
              <a:tailEnd/>
            </a:ln>
          </p:spPr>
          <p:txBody>
            <a:bodyPr wrap="none" anchor="ctr"/>
            <a:lstStyle/>
            <a:p>
              <a:endParaRPr lang="zh-TW" altLang="en-US"/>
            </a:p>
          </p:txBody>
        </p:sp>
        <p:sp>
          <p:nvSpPr>
            <p:cNvPr id="20534" name="AutoShape 54"/>
            <p:cNvSpPr>
              <a:spLocks noChangeArrowheads="1"/>
            </p:cNvSpPr>
            <p:nvPr/>
          </p:nvSpPr>
          <p:spPr bwMode="auto">
            <a:xfrm>
              <a:off x="840" y="890"/>
              <a:ext cx="4081" cy="1450"/>
            </a:xfrm>
            <a:prstGeom prst="roundRect">
              <a:avLst>
                <a:gd name="adj" fmla="val 16667"/>
              </a:avLst>
            </a:prstGeom>
            <a:noFill/>
            <a:ln w="28575" algn="ctr">
              <a:noFill/>
              <a:prstDash val="sysDot"/>
              <a:round/>
              <a:headEnd/>
              <a:tailEnd/>
            </a:ln>
            <a:effectLst/>
          </p:spPr>
          <p:txBody>
            <a:bodyPr wrap="none" anchor="ctr"/>
            <a:lstStyle/>
            <a:p>
              <a:pPr algn="ctr">
                <a:defRPr/>
              </a:pPr>
              <a:r>
                <a:rPr kumimoji="0" lang="zh-TW" altLang="en-US" sz="2400">
                  <a:effectLst>
                    <a:outerShdw blurRad="38100" dist="38100" dir="2700000" algn="tl">
                      <a:srgbClr val="C0C0C0"/>
                    </a:outerShdw>
                  </a:effectLst>
                  <a:latin typeface="超研澤超圓" pitchFamily="49" charset="-120"/>
                  <a:ea typeface="超研澤超圓" pitchFamily="49" charset="-120"/>
                </a:rPr>
                <a:t>環境教育法的架構與內涵</a:t>
              </a:r>
            </a:p>
          </p:txBody>
        </p:sp>
      </p:grpSp>
      <p:sp>
        <p:nvSpPr>
          <p:cNvPr id="20538" name="AutoShape 58"/>
          <p:cNvSpPr>
            <a:spLocks noChangeArrowheads="1"/>
          </p:cNvSpPr>
          <p:nvPr/>
        </p:nvSpPr>
        <p:spPr bwMode="gray">
          <a:xfrm>
            <a:off x="890588" y="2571750"/>
            <a:ext cx="1717675" cy="1473200"/>
          </a:xfrm>
          <a:prstGeom prst="roundRect">
            <a:avLst>
              <a:gd name="adj" fmla="val 16667"/>
            </a:avLst>
          </a:prstGeom>
          <a:gradFill rotWithShape="1">
            <a:gsLst>
              <a:gs pos="0">
                <a:srgbClr val="FF99CC">
                  <a:alpha val="16000"/>
                </a:srgbClr>
              </a:gs>
              <a:gs pos="50000">
                <a:srgbClr val="FFFFFF"/>
              </a:gs>
              <a:gs pos="100000">
                <a:srgbClr val="FF99CC">
                  <a:alpha val="16000"/>
                </a:srgbClr>
              </a:gs>
            </a:gsLst>
            <a:lin ang="2700000" scaled="1"/>
          </a:gradFill>
          <a:ln w="25400" algn="ctr">
            <a:noFill/>
            <a:round/>
            <a:headEnd/>
            <a:tailEnd/>
          </a:ln>
          <a:effectLst>
            <a:prstShdw prst="shdw17" dist="17961" dir="2700000">
              <a:srgbClr val="FF99CC">
                <a:gamma/>
                <a:shade val="60000"/>
                <a:invGamma/>
              </a:srgbClr>
            </a:prstShdw>
          </a:effectLst>
        </p:spPr>
        <p:txBody>
          <a:bodyPr lIns="45720" tIns="44450" rIns="45720" bIns="44450" anchor="ctr" anchorCtr="1"/>
          <a:lstStyle/>
          <a:p>
            <a:pPr>
              <a:lnSpc>
                <a:spcPct val="120000"/>
              </a:lnSpc>
              <a:defRPr/>
            </a:pPr>
            <a:r>
              <a:rPr lang="zh-TW" altLang="en-US">
                <a:latin typeface="超研澤超圓" pitchFamily="49" charset="-120"/>
                <a:ea typeface="超研澤超圓" pitchFamily="49" charset="-120"/>
              </a:rPr>
              <a:t>對象</a:t>
            </a:r>
          </a:p>
          <a:p>
            <a:pPr>
              <a:lnSpc>
                <a:spcPct val="120000"/>
              </a:lnSpc>
              <a:defRPr/>
            </a:pPr>
            <a:r>
              <a:rPr lang="zh-TW" altLang="en-US" sz="1400">
                <a:latin typeface="超研澤超圓" pitchFamily="49" charset="-120"/>
                <a:ea typeface="超研澤超圓" pitchFamily="49" charset="-120"/>
              </a:rPr>
              <a:t>全體國民</a:t>
            </a:r>
          </a:p>
          <a:p>
            <a:pPr>
              <a:lnSpc>
                <a:spcPct val="120000"/>
              </a:lnSpc>
              <a:defRPr/>
            </a:pPr>
            <a:r>
              <a:rPr lang="zh-TW" altLang="en-US" sz="1400">
                <a:latin typeface="超研澤超圓" pitchFamily="49" charset="-120"/>
                <a:ea typeface="超研澤超圓" pitchFamily="49" charset="-120"/>
              </a:rPr>
              <a:t>各類團體事業</a:t>
            </a:r>
          </a:p>
          <a:p>
            <a:pPr>
              <a:lnSpc>
                <a:spcPct val="120000"/>
              </a:lnSpc>
              <a:defRPr/>
            </a:pPr>
            <a:r>
              <a:rPr lang="zh-TW" altLang="en-US" sz="1400">
                <a:latin typeface="超研澤超圓" pitchFamily="49" charset="-120"/>
                <a:ea typeface="超研澤超圓" pitchFamily="49" charset="-120"/>
              </a:rPr>
              <a:t>政府機關</a:t>
            </a:r>
            <a:r>
              <a:rPr lang="en-US" altLang="zh-TW" sz="1400">
                <a:latin typeface="超研澤超圓" pitchFamily="49" charset="-120"/>
                <a:ea typeface="超研澤超圓" pitchFamily="49" charset="-120"/>
              </a:rPr>
              <a:t>(</a:t>
            </a:r>
            <a:r>
              <a:rPr lang="zh-TW" altLang="en-US" sz="1400">
                <a:latin typeface="超研澤超圓" pitchFamily="49" charset="-120"/>
                <a:ea typeface="超研澤超圓" pitchFamily="49" charset="-120"/>
              </a:rPr>
              <a:t>構</a:t>
            </a:r>
            <a:r>
              <a:rPr lang="en-US" altLang="zh-TW" sz="1400">
                <a:latin typeface="超研澤超圓" pitchFamily="49" charset="-120"/>
                <a:ea typeface="超研澤超圓" pitchFamily="49" charset="-120"/>
              </a:rPr>
              <a:t>)</a:t>
            </a:r>
          </a:p>
          <a:p>
            <a:pPr>
              <a:lnSpc>
                <a:spcPct val="120000"/>
              </a:lnSpc>
              <a:defRPr/>
            </a:pPr>
            <a:r>
              <a:rPr lang="zh-TW" altLang="en-US" sz="1400">
                <a:latin typeface="超研澤超圓" pitchFamily="49" charset="-120"/>
                <a:ea typeface="超研澤超圓" pitchFamily="49" charset="-120"/>
              </a:rPr>
              <a:t>學校</a:t>
            </a:r>
          </a:p>
        </p:txBody>
      </p:sp>
      <p:sp>
        <p:nvSpPr>
          <p:cNvPr id="20539" name="AutoShape 59"/>
          <p:cNvSpPr>
            <a:spLocks noChangeArrowheads="1"/>
          </p:cNvSpPr>
          <p:nvPr/>
        </p:nvSpPr>
        <p:spPr bwMode="gray">
          <a:xfrm>
            <a:off x="5816600" y="2511425"/>
            <a:ext cx="1876425" cy="1450975"/>
          </a:xfrm>
          <a:prstGeom prst="roundRect">
            <a:avLst>
              <a:gd name="adj" fmla="val 16667"/>
            </a:avLst>
          </a:prstGeom>
          <a:gradFill rotWithShape="1">
            <a:gsLst>
              <a:gs pos="0">
                <a:srgbClr val="FF99CC">
                  <a:alpha val="16000"/>
                </a:srgbClr>
              </a:gs>
              <a:gs pos="50000">
                <a:srgbClr val="FFFFFF"/>
              </a:gs>
              <a:gs pos="100000">
                <a:srgbClr val="FF99CC">
                  <a:alpha val="16000"/>
                </a:srgbClr>
              </a:gs>
            </a:gsLst>
            <a:lin ang="2700000" scaled="1"/>
          </a:gradFill>
          <a:ln w="25400" algn="ctr">
            <a:noFill/>
            <a:round/>
            <a:headEnd/>
            <a:tailEnd/>
          </a:ln>
          <a:effectLst>
            <a:prstShdw prst="shdw17" dist="17961" dir="2700000">
              <a:srgbClr val="FF99CC">
                <a:gamma/>
                <a:shade val="60000"/>
                <a:invGamma/>
              </a:srgbClr>
            </a:prstShdw>
          </a:effectLst>
        </p:spPr>
        <p:txBody>
          <a:bodyPr lIns="45720" tIns="44450" rIns="45720" bIns="44450" anchor="ctr" anchorCtr="1"/>
          <a:lstStyle/>
          <a:p>
            <a:pPr>
              <a:lnSpc>
                <a:spcPct val="120000"/>
              </a:lnSpc>
              <a:defRPr/>
            </a:pPr>
            <a:r>
              <a:rPr lang="zh-TW" altLang="en-US">
                <a:latin typeface="超研澤超圓" pitchFamily="49" charset="-120"/>
                <a:ea typeface="超研澤超圓" pitchFamily="49" charset="-120"/>
              </a:rPr>
              <a:t>環境保護法律及自治條例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3"/>
          <p:cNvGrpSpPr>
            <a:grpSpLocks/>
          </p:cNvGrpSpPr>
          <p:nvPr/>
        </p:nvGrpSpPr>
        <p:grpSpPr bwMode="auto">
          <a:xfrm>
            <a:off x="80963" y="476250"/>
            <a:ext cx="9063037" cy="5748338"/>
            <a:chOff x="51" y="681"/>
            <a:chExt cx="5709" cy="3621"/>
          </a:xfrm>
        </p:grpSpPr>
        <p:sp>
          <p:nvSpPr>
            <p:cNvPr id="16386" name="Text Box 4"/>
            <p:cNvSpPr txBox="1">
              <a:spLocks noChangeArrowheads="1"/>
            </p:cNvSpPr>
            <p:nvPr/>
          </p:nvSpPr>
          <p:spPr bwMode="auto">
            <a:xfrm>
              <a:off x="5488" y="4110"/>
              <a:ext cx="272" cy="192"/>
            </a:xfrm>
            <a:prstGeom prst="rect">
              <a:avLst/>
            </a:prstGeom>
            <a:noFill/>
            <a:ln w="9525" algn="ctr">
              <a:noFill/>
              <a:miter lim="800000"/>
              <a:headEnd/>
              <a:tailEnd/>
            </a:ln>
          </p:spPr>
          <p:txBody>
            <a:bodyPr>
              <a:spAutoFit/>
            </a:bodyPr>
            <a:lstStyle/>
            <a:p>
              <a:pPr>
                <a:spcBef>
                  <a:spcPct val="50000"/>
                </a:spcBef>
              </a:pPr>
              <a:endParaRPr kumimoji="0" lang="zh-TW" altLang="zh-TW" sz="1400">
                <a:latin typeface="Times New Roman" pitchFamily="18" charset="0"/>
                <a:ea typeface="標楷體" pitchFamily="65" charset="-120"/>
              </a:endParaRPr>
            </a:p>
          </p:txBody>
        </p:sp>
        <p:sp>
          <p:nvSpPr>
            <p:cNvPr id="16387" name="Rectangle 5"/>
            <p:cNvSpPr>
              <a:spLocks noChangeArrowheads="1"/>
            </p:cNvSpPr>
            <p:nvPr/>
          </p:nvSpPr>
          <p:spPr bwMode="auto">
            <a:xfrm>
              <a:off x="1519" y="3293"/>
              <a:ext cx="1119" cy="408"/>
            </a:xfrm>
            <a:prstGeom prst="rect">
              <a:avLst/>
            </a:prstGeom>
            <a:solidFill>
              <a:srgbClr val="000080"/>
            </a:solidFill>
            <a:ln w="9525">
              <a:noFill/>
              <a:miter lim="800000"/>
              <a:headEnd/>
              <a:tailEnd/>
            </a:ln>
          </p:spPr>
          <p:txBody>
            <a:bodyPr/>
            <a:lstStyle/>
            <a:p>
              <a:endParaRPr lang="zh-TW" altLang="en-US"/>
            </a:p>
          </p:txBody>
        </p:sp>
        <p:sp>
          <p:nvSpPr>
            <p:cNvPr id="16388" name="Rectangle 6"/>
            <p:cNvSpPr>
              <a:spLocks noChangeArrowheads="1"/>
            </p:cNvSpPr>
            <p:nvPr/>
          </p:nvSpPr>
          <p:spPr bwMode="auto">
            <a:xfrm>
              <a:off x="1519" y="2024"/>
              <a:ext cx="1134" cy="635"/>
            </a:xfrm>
            <a:prstGeom prst="rect">
              <a:avLst/>
            </a:prstGeom>
            <a:solidFill>
              <a:srgbClr val="000080"/>
            </a:solidFill>
            <a:ln w="9525">
              <a:noFill/>
              <a:miter lim="800000"/>
              <a:headEnd/>
              <a:tailEnd/>
            </a:ln>
          </p:spPr>
          <p:txBody>
            <a:bodyPr/>
            <a:lstStyle/>
            <a:p>
              <a:endParaRPr lang="zh-TW" altLang="en-US"/>
            </a:p>
          </p:txBody>
        </p:sp>
        <p:sp>
          <p:nvSpPr>
            <p:cNvPr id="16389" name="Rectangle 9"/>
            <p:cNvSpPr>
              <a:spLocks noChangeArrowheads="1"/>
            </p:cNvSpPr>
            <p:nvPr/>
          </p:nvSpPr>
          <p:spPr bwMode="auto">
            <a:xfrm>
              <a:off x="68" y="1643"/>
              <a:ext cx="922" cy="553"/>
            </a:xfrm>
            <a:prstGeom prst="rect">
              <a:avLst/>
            </a:prstGeom>
            <a:solidFill>
              <a:srgbClr val="FFFFFF"/>
            </a:solidFill>
            <a:ln w="9525">
              <a:noFill/>
              <a:miter lim="800000"/>
              <a:headEnd/>
              <a:tailEnd/>
            </a:ln>
          </p:spPr>
          <p:txBody>
            <a:bodyPr/>
            <a:lstStyle/>
            <a:p>
              <a:endParaRPr lang="zh-TW" altLang="en-US"/>
            </a:p>
          </p:txBody>
        </p:sp>
        <p:sp>
          <p:nvSpPr>
            <p:cNvPr id="16390" name="Rectangle 10"/>
            <p:cNvSpPr>
              <a:spLocks noChangeArrowheads="1"/>
            </p:cNvSpPr>
            <p:nvPr/>
          </p:nvSpPr>
          <p:spPr bwMode="auto">
            <a:xfrm>
              <a:off x="51" y="2249"/>
              <a:ext cx="922" cy="553"/>
            </a:xfrm>
            <a:prstGeom prst="rect">
              <a:avLst/>
            </a:prstGeom>
            <a:noFill/>
            <a:ln w="3175" cap="rnd">
              <a:solidFill>
                <a:srgbClr val="000000"/>
              </a:solidFill>
              <a:round/>
              <a:headEnd/>
              <a:tailEnd/>
            </a:ln>
          </p:spPr>
          <p:txBody>
            <a:bodyPr/>
            <a:lstStyle/>
            <a:p>
              <a:endParaRPr lang="zh-TW" altLang="en-US"/>
            </a:p>
          </p:txBody>
        </p:sp>
        <p:sp>
          <p:nvSpPr>
            <p:cNvPr id="16391" name="Rectangle 11"/>
            <p:cNvSpPr>
              <a:spLocks noChangeArrowheads="1"/>
            </p:cNvSpPr>
            <p:nvPr/>
          </p:nvSpPr>
          <p:spPr bwMode="auto">
            <a:xfrm>
              <a:off x="103" y="2369"/>
              <a:ext cx="680" cy="163"/>
            </a:xfrm>
            <a:prstGeom prst="rect">
              <a:avLst/>
            </a:prstGeom>
            <a:noFill/>
            <a:ln w="9525">
              <a:noFill/>
              <a:miter lim="800000"/>
              <a:headEnd/>
              <a:tailEnd/>
            </a:ln>
          </p:spPr>
          <p:txBody>
            <a:bodyPr wrap="none" lIns="0" tIns="0" rIns="0" bIns="0">
              <a:spAutoFit/>
            </a:bodyPr>
            <a:lstStyle/>
            <a:p>
              <a:r>
                <a:rPr lang="zh-TW" altLang="en-US" sz="1700">
                  <a:solidFill>
                    <a:srgbClr val="000000"/>
                  </a:solidFill>
                  <a:latin typeface="標楷體" pitchFamily="65" charset="-120"/>
                  <a:ea typeface="標楷體" pitchFamily="65" charset="-120"/>
                </a:rPr>
                <a:t>環境教育法</a:t>
              </a:r>
              <a:endParaRPr lang="zh-TW" altLang="en-US"/>
            </a:p>
          </p:txBody>
        </p:sp>
        <p:sp>
          <p:nvSpPr>
            <p:cNvPr id="16392" name="Rectangle 12"/>
            <p:cNvSpPr>
              <a:spLocks noChangeArrowheads="1"/>
            </p:cNvSpPr>
            <p:nvPr/>
          </p:nvSpPr>
          <p:spPr bwMode="auto">
            <a:xfrm>
              <a:off x="327" y="2538"/>
              <a:ext cx="1" cy="173"/>
            </a:xfrm>
            <a:prstGeom prst="rect">
              <a:avLst/>
            </a:prstGeom>
            <a:noFill/>
            <a:ln w="9525">
              <a:noFill/>
              <a:miter lim="800000"/>
              <a:headEnd/>
              <a:tailEnd/>
            </a:ln>
          </p:spPr>
          <p:txBody>
            <a:bodyPr wrap="none" lIns="0" tIns="0" rIns="0" bIns="0">
              <a:spAutoFit/>
            </a:bodyPr>
            <a:lstStyle/>
            <a:p>
              <a:endParaRPr lang="zh-TW" altLang="zh-TW"/>
            </a:p>
          </p:txBody>
        </p:sp>
        <p:sp>
          <p:nvSpPr>
            <p:cNvPr id="16393" name="Rectangle 13"/>
            <p:cNvSpPr>
              <a:spLocks noChangeArrowheads="1"/>
            </p:cNvSpPr>
            <p:nvPr/>
          </p:nvSpPr>
          <p:spPr bwMode="auto">
            <a:xfrm>
              <a:off x="1519" y="3865"/>
              <a:ext cx="1119" cy="408"/>
            </a:xfrm>
            <a:prstGeom prst="rect">
              <a:avLst/>
            </a:prstGeom>
            <a:solidFill>
              <a:srgbClr val="000080"/>
            </a:solidFill>
            <a:ln w="9525">
              <a:noFill/>
              <a:miter lim="800000"/>
              <a:headEnd/>
              <a:tailEnd/>
            </a:ln>
          </p:spPr>
          <p:txBody>
            <a:bodyPr/>
            <a:lstStyle/>
            <a:p>
              <a:endParaRPr lang="zh-TW" altLang="en-US"/>
            </a:p>
          </p:txBody>
        </p:sp>
        <p:sp>
          <p:nvSpPr>
            <p:cNvPr id="16394" name="Freeform 14"/>
            <p:cNvSpPr>
              <a:spLocks/>
            </p:cNvSpPr>
            <p:nvPr/>
          </p:nvSpPr>
          <p:spPr bwMode="auto">
            <a:xfrm>
              <a:off x="1485" y="4084"/>
              <a:ext cx="25" cy="51"/>
            </a:xfrm>
            <a:custGeom>
              <a:avLst/>
              <a:gdLst>
                <a:gd name="T0" fmla="*/ 0 w 25"/>
                <a:gd name="T1" fmla="*/ 0 h 51"/>
                <a:gd name="T2" fmla="*/ 25 w 25"/>
                <a:gd name="T3" fmla="*/ 26 h 51"/>
                <a:gd name="T4" fmla="*/ 0 w 25"/>
                <a:gd name="T5" fmla="*/ 51 h 51"/>
                <a:gd name="T6" fmla="*/ 0 w 25"/>
                <a:gd name="T7" fmla="*/ 0 h 51"/>
                <a:gd name="T8" fmla="*/ 0 60000 65536"/>
                <a:gd name="T9" fmla="*/ 0 60000 65536"/>
                <a:gd name="T10" fmla="*/ 0 60000 65536"/>
                <a:gd name="T11" fmla="*/ 0 60000 65536"/>
                <a:gd name="T12" fmla="*/ 0 w 25"/>
                <a:gd name="T13" fmla="*/ 0 h 51"/>
                <a:gd name="T14" fmla="*/ 25 w 25"/>
                <a:gd name="T15" fmla="*/ 51 h 51"/>
              </a:gdLst>
              <a:ahLst/>
              <a:cxnLst>
                <a:cxn ang="T8">
                  <a:pos x="T0" y="T1"/>
                </a:cxn>
                <a:cxn ang="T9">
                  <a:pos x="T2" y="T3"/>
                </a:cxn>
                <a:cxn ang="T10">
                  <a:pos x="T4" y="T5"/>
                </a:cxn>
                <a:cxn ang="T11">
                  <a:pos x="T6" y="T7"/>
                </a:cxn>
              </a:cxnLst>
              <a:rect l="T12" t="T13" r="T14" b="T15"/>
              <a:pathLst>
                <a:path w="25" h="51">
                  <a:moveTo>
                    <a:pt x="0" y="0"/>
                  </a:moveTo>
                  <a:lnTo>
                    <a:pt x="25" y="26"/>
                  </a:lnTo>
                  <a:lnTo>
                    <a:pt x="0" y="51"/>
                  </a:lnTo>
                  <a:lnTo>
                    <a:pt x="0" y="0"/>
                  </a:lnTo>
                  <a:close/>
                </a:path>
              </a:pathLst>
            </a:custGeom>
            <a:solidFill>
              <a:srgbClr val="4677BF"/>
            </a:solidFill>
            <a:ln w="9525">
              <a:noFill/>
              <a:round/>
              <a:headEnd/>
              <a:tailEnd/>
            </a:ln>
          </p:spPr>
          <p:txBody>
            <a:bodyPr/>
            <a:lstStyle/>
            <a:p>
              <a:endParaRPr lang="zh-TW" altLang="en-US"/>
            </a:p>
          </p:txBody>
        </p:sp>
        <p:sp>
          <p:nvSpPr>
            <p:cNvPr id="16395" name="Rectangle 15"/>
            <p:cNvSpPr>
              <a:spLocks noChangeArrowheads="1"/>
            </p:cNvSpPr>
            <p:nvPr/>
          </p:nvSpPr>
          <p:spPr bwMode="auto">
            <a:xfrm>
              <a:off x="3107" y="3793"/>
              <a:ext cx="512"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施行細則</a:t>
              </a:r>
              <a:endParaRPr lang="zh-TW" altLang="en-US" sz="1600"/>
            </a:p>
          </p:txBody>
        </p:sp>
        <p:sp>
          <p:nvSpPr>
            <p:cNvPr id="16396" name="Rectangle 16"/>
            <p:cNvSpPr>
              <a:spLocks noChangeArrowheads="1"/>
            </p:cNvSpPr>
            <p:nvPr/>
          </p:nvSpPr>
          <p:spPr bwMode="auto">
            <a:xfrm>
              <a:off x="3107" y="4020"/>
              <a:ext cx="896"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公布後一年實施</a:t>
              </a:r>
              <a:endParaRPr lang="zh-TW" altLang="en-US" sz="1600"/>
            </a:p>
          </p:txBody>
        </p:sp>
        <p:sp>
          <p:nvSpPr>
            <p:cNvPr id="16397" name="Rectangle 17"/>
            <p:cNvSpPr>
              <a:spLocks noChangeArrowheads="1"/>
            </p:cNvSpPr>
            <p:nvPr/>
          </p:nvSpPr>
          <p:spPr bwMode="auto">
            <a:xfrm>
              <a:off x="1519" y="1344"/>
              <a:ext cx="1134" cy="498"/>
            </a:xfrm>
            <a:prstGeom prst="rect">
              <a:avLst/>
            </a:prstGeom>
            <a:solidFill>
              <a:srgbClr val="000080"/>
            </a:solidFill>
            <a:ln w="9525">
              <a:noFill/>
              <a:miter lim="800000"/>
              <a:headEnd/>
              <a:tailEnd/>
            </a:ln>
          </p:spPr>
          <p:txBody>
            <a:bodyPr/>
            <a:lstStyle/>
            <a:p>
              <a:endParaRPr lang="zh-TW" altLang="en-US"/>
            </a:p>
          </p:txBody>
        </p:sp>
        <p:sp>
          <p:nvSpPr>
            <p:cNvPr id="16398" name="Rectangle 18"/>
            <p:cNvSpPr>
              <a:spLocks noChangeArrowheads="1"/>
            </p:cNvSpPr>
            <p:nvPr/>
          </p:nvSpPr>
          <p:spPr bwMode="auto">
            <a:xfrm>
              <a:off x="3102" y="1298"/>
              <a:ext cx="1024"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擬訂環境教育綱領</a:t>
              </a:r>
              <a:endParaRPr lang="zh-TW" altLang="en-US" sz="1600"/>
            </a:p>
          </p:txBody>
        </p:sp>
        <p:sp>
          <p:nvSpPr>
            <p:cNvPr id="16399" name="Rectangle 19"/>
            <p:cNvSpPr>
              <a:spLocks noChangeArrowheads="1"/>
            </p:cNvSpPr>
            <p:nvPr/>
          </p:nvSpPr>
          <p:spPr bwMode="auto">
            <a:xfrm>
              <a:off x="3095" y="1443"/>
              <a:ext cx="1576" cy="173"/>
            </a:xfrm>
            <a:prstGeom prst="rect">
              <a:avLst/>
            </a:prstGeom>
            <a:noFill/>
            <a:ln w="9525">
              <a:noFill/>
              <a:miter lim="800000"/>
              <a:headEnd/>
              <a:tailEnd/>
            </a:ln>
          </p:spPr>
          <p:txBody>
            <a:bodyPr wrap="none" lIns="0" tIns="0" rIns="0" bIns="0">
              <a:spAutoFit/>
            </a:bodyPr>
            <a:lstStyle/>
            <a:p>
              <a:r>
                <a:rPr lang="zh-TW" altLang="en-US" sz="1600">
                  <a:ea typeface="標楷體" pitchFamily="65" charset="-120"/>
                </a:rPr>
                <a:t>訂定國家環境教育行動方案</a:t>
              </a:r>
              <a:r>
                <a:rPr lang="zh-TW" altLang="en-US"/>
                <a:t> </a:t>
              </a:r>
            </a:p>
          </p:txBody>
        </p:sp>
        <p:sp>
          <p:nvSpPr>
            <p:cNvPr id="16400" name="Rectangle 20"/>
            <p:cNvSpPr>
              <a:spLocks noChangeArrowheads="1"/>
            </p:cNvSpPr>
            <p:nvPr/>
          </p:nvSpPr>
          <p:spPr bwMode="auto">
            <a:xfrm>
              <a:off x="3095" y="1616"/>
              <a:ext cx="1536" cy="154"/>
            </a:xfrm>
            <a:prstGeom prst="rect">
              <a:avLst/>
            </a:prstGeom>
            <a:noFill/>
            <a:ln w="9525">
              <a:noFill/>
              <a:miter lim="800000"/>
              <a:headEnd/>
              <a:tailEnd/>
            </a:ln>
          </p:spPr>
          <p:txBody>
            <a:bodyPr wrap="none" lIns="0" tIns="0" rIns="0" bIns="0">
              <a:spAutoFit/>
            </a:bodyPr>
            <a:lstStyle/>
            <a:p>
              <a:r>
                <a:rPr lang="zh-TW" altLang="en-US" sz="1600">
                  <a:ea typeface="標楷體" pitchFamily="65" charset="-120"/>
                </a:rPr>
                <a:t>訂定地方環境教育行動方案</a:t>
              </a:r>
            </a:p>
          </p:txBody>
        </p:sp>
        <p:sp>
          <p:nvSpPr>
            <p:cNvPr id="16401" name="Line 21"/>
            <p:cNvSpPr>
              <a:spLocks noChangeShapeType="1"/>
            </p:cNvSpPr>
            <p:nvPr/>
          </p:nvSpPr>
          <p:spPr bwMode="auto">
            <a:xfrm>
              <a:off x="2575" y="1480"/>
              <a:ext cx="0" cy="0"/>
            </a:xfrm>
            <a:prstGeom prst="line">
              <a:avLst/>
            </a:prstGeom>
            <a:noFill/>
            <a:ln w="9525">
              <a:solidFill>
                <a:schemeClr val="tx1"/>
              </a:solidFill>
              <a:round/>
              <a:headEnd/>
              <a:tailEnd type="triangle" w="med" len="med"/>
            </a:ln>
          </p:spPr>
          <p:txBody>
            <a:bodyPr/>
            <a:lstStyle/>
            <a:p>
              <a:endParaRPr lang="zh-TW" altLang="en-US"/>
            </a:p>
          </p:txBody>
        </p:sp>
        <p:sp>
          <p:nvSpPr>
            <p:cNvPr id="16402" name="Rectangle 22"/>
            <p:cNvSpPr>
              <a:spLocks noChangeArrowheads="1"/>
            </p:cNvSpPr>
            <p:nvPr/>
          </p:nvSpPr>
          <p:spPr bwMode="auto">
            <a:xfrm>
              <a:off x="3108" y="1825"/>
              <a:ext cx="2494" cy="155"/>
            </a:xfrm>
            <a:prstGeom prst="rect">
              <a:avLst/>
            </a:prstGeom>
            <a:noFill/>
            <a:ln w="9525">
              <a:noFill/>
              <a:miter lim="800000"/>
              <a:headEnd/>
              <a:tailEnd/>
            </a:ln>
          </p:spPr>
          <p:txBody>
            <a:bodyPr lIns="0" tIns="0" rIns="0" bIns="0">
              <a:spAutoFit/>
            </a:bodyPr>
            <a:lstStyle/>
            <a:p>
              <a:r>
                <a:rPr lang="zh-TW" altLang="en-US" sz="1600">
                  <a:ea typeface="標楷體" pitchFamily="65" charset="-120"/>
                </a:rPr>
                <a:t>基金來源：環保基金、環保罰款、回收變賣</a:t>
              </a:r>
            </a:p>
          </p:txBody>
        </p:sp>
        <p:sp>
          <p:nvSpPr>
            <p:cNvPr id="16403" name="Rectangle 23"/>
            <p:cNvSpPr>
              <a:spLocks noChangeArrowheads="1"/>
            </p:cNvSpPr>
            <p:nvPr/>
          </p:nvSpPr>
          <p:spPr bwMode="auto">
            <a:xfrm>
              <a:off x="1519" y="2788"/>
              <a:ext cx="1225" cy="408"/>
            </a:xfrm>
            <a:prstGeom prst="rect">
              <a:avLst/>
            </a:prstGeom>
            <a:solidFill>
              <a:srgbClr val="000080"/>
            </a:solidFill>
            <a:ln w="9525">
              <a:noFill/>
              <a:miter lim="800000"/>
              <a:headEnd/>
              <a:tailEnd/>
            </a:ln>
          </p:spPr>
          <p:txBody>
            <a:bodyPr/>
            <a:lstStyle/>
            <a:p>
              <a:endParaRPr lang="zh-TW" altLang="en-US"/>
            </a:p>
          </p:txBody>
        </p:sp>
        <p:sp>
          <p:nvSpPr>
            <p:cNvPr id="16404" name="Rectangle 24"/>
            <p:cNvSpPr>
              <a:spLocks noChangeArrowheads="1"/>
            </p:cNvSpPr>
            <p:nvPr/>
          </p:nvSpPr>
          <p:spPr bwMode="auto">
            <a:xfrm>
              <a:off x="3076" y="681"/>
              <a:ext cx="1" cy="173"/>
            </a:xfrm>
            <a:prstGeom prst="rect">
              <a:avLst/>
            </a:prstGeom>
            <a:noFill/>
            <a:ln w="9525">
              <a:noFill/>
              <a:miter lim="800000"/>
              <a:headEnd/>
              <a:tailEnd/>
            </a:ln>
          </p:spPr>
          <p:txBody>
            <a:bodyPr wrap="none" lIns="0" tIns="0" rIns="0" bIns="0">
              <a:spAutoFit/>
            </a:bodyPr>
            <a:lstStyle/>
            <a:p>
              <a:endParaRPr lang="zh-TW" altLang="zh-TW"/>
            </a:p>
          </p:txBody>
        </p:sp>
        <p:sp>
          <p:nvSpPr>
            <p:cNvPr id="16405" name="Rectangle 25"/>
            <p:cNvSpPr>
              <a:spLocks noChangeArrowheads="1"/>
            </p:cNvSpPr>
            <p:nvPr/>
          </p:nvSpPr>
          <p:spPr bwMode="auto">
            <a:xfrm>
              <a:off x="1519" y="813"/>
              <a:ext cx="1119" cy="409"/>
            </a:xfrm>
            <a:prstGeom prst="rect">
              <a:avLst/>
            </a:prstGeom>
            <a:solidFill>
              <a:srgbClr val="000080"/>
            </a:solidFill>
            <a:ln w="9525">
              <a:noFill/>
              <a:miter lim="800000"/>
              <a:headEnd/>
              <a:tailEnd/>
            </a:ln>
          </p:spPr>
          <p:txBody>
            <a:bodyPr/>
            <a:lstStyle/>
            <a:p>
              <a:endParaRPr lang="zh-TW" altLang="en-US"/>
            </a:p>
          </p:txBody>
        </p:sp>
        <p:sp>
          <p:nvSpPr>
            <p:cNvPr id="16406" name="Rectangle 26"/>
            <p:cNvSpPr>
              <a:spLocks noChangeArrowheads="1"/>
            </p:cNvSpPr>
            <p:nvPr/>
          </p:nvSpPr>
          <p:spPr bwMode="auto">
            <a:xfrm>
              <a:off x="1473" y="754"/>
              <a:ext cx="1089" cy="404"/>
            </a:xfrm>
            <a:prstGeom prst="rect">
              <a:avLst/>
            </a:prstGeom>
            <a:solidFill>
              <a:srgbClr val="FFFFFF"/>
            </a:solidFill>
            <a:ln w="9525">
              <a:solidFill>
                <a:schemeClr val="tx1"/>
              </a:solidFill>
              <a:miter lim="800000"/>
              <a:headEnd/>
              <a:tailEnd/>
            </a:ln>
          </p:spPr>
          <p:txBody>
            <a:bodyPr lIns="72000" tIns="72000" rIns="72000" bIns="72000">
              <a:spAutoFit/>
            </a:bodyPr>
            <a:lstStyle/>
            <a:p>
              <a:r>
                <a:rPr lang="zh-TW" altLang="en-US" sz="1600">
                  <a:solidFill>
                    <a:srgbClr val="000000"/>
                  </a:solidFill>
                  <a:latin typeface="標楷體" pitchFamily="65" charset="-120"/>
                  <a:ea typeface="標楷體" pitchFamily="65" charset="-120"/>
                </a:rPr>
                <a:t>第一章 </a:t>
              </a:r>
              <a:r>
                <a:rPr lang="zh-TW" altLang="en-US" sz="1600">
                  <a:solidFill>
                    <a:srgbClr val="000000"/>
                  </a:solidFill>
                  <a:ea typeface="標楷體" pitchFamily="65" charset="-120"/>
                </a:rPr>
                <a:t>總則</a:t>
              </a:r>
            </a:p>
            <a:p>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1</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4</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p>
          </p:txBody>
        </p:sp>
        <p:sp>
          <p:nvSpPr>
            <p:cNvPr id="16407" name="Rectangle 27"/>
            <p:cNvSpPr>
              <a:spLocks noChangeArrowheads="1"/>
            </p:cNvSpPr>
            <p:nvPr/>
          </p:nvSpPr>
          <p:spPr bwMode="auto">
            <a:xfrm>
              <a:off x="3103" y="835"/>
              <a:ext cx="768"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主管機關權責</a:t>
              </a:r>
              <a:endParaRPr lang="zh-TW" altLang="en-US" sz="1600"/>
            </a:p>
          </p:txBody>
        </p:sp>
        <p:sp>
          <p:nvSpPr>
            <p:cNvPr id="16408" name="Rectangle 28"/>
            <p:cNvSpPr>
              <a:spLocks noChangeArrowheads="1"/>
            </p:cNvSpPr>
            <p:nvPr/>
          </p:nvSpPr>
          <p:spPr bwMode="auto">
            <a:xfrm>
              <a:off x="3103" y="980"/>
              <a:ext cx="512"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用詞定義</a:t>
              </a:r>
              <a:endParaRPr lang="zh-TW" altLang="en-US" sz="1600"/>
            </a:p>
          </p:txBody>
        </p:sp>
        <p:sp>
          <p:nvSpPr>
            <p:cNvPr id="16409" name="Rectangle 29"/>
            <p:cNvSpPr>
              <a:spLocks noChangeArrowheads="1"/>
            </p:cNvSpPr>
            <p:nvPr/>
          </p:nvSpPr>
          <p:spPr bwMode="auto">
            <a:xfrm>
              <a:off x="3103" y="681"/>
              <a:ext cx="512"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立法目的</a:t>
              </a:r>
              <a:endParaRPr lang="zh-TW" altLang="en-US" sz="1600"/>
            </a:p>
          </p:txBody>
        </p:sp>
        <p:sp>
          <p:nvSpPr>
            <p:cNvPr id="16410" name="Rectangle 30"/>
            <p:cNvSpPr>
              <a:spLocks noChangeArrowheads="1"/>
            </p:cNvSpPr>
            <p:nvPr/>
          </p:nvSpPr>
          <p:spPr bwMode="auto">
            <a:xfrm>
              <a:off x="3108" y="1979"/>
              <a:ext cx="512" cy="154"/>
            </a:xfrm>
            <a:prstGeom prst="rect">
              <a:avLst/>
            </a:prstGeom>
            <a:noFill/>
            <a:ln w="9525">
              <a:noFill/>
              <a:miter lim="800000"/>
              <a:headEnd/>
              <a:tailEnd/>
            </a:ln>
          </p:spPr>
          <p:txBody>
            <a:bodyPr wrap="none" lIns="0" tIns="0" rIns="0" bIns="0">
              <a:spAutoFit/>
            </a:bodyPr>
            <a:lstStyle/>
            <a:p>
              <a:r>
                <a:rPr lang="zh-TW" altLang="en-US" sz="1600">
                  <a:ea typeface="標楷體" pitchFamily="65" charset="-120"/>
                </a:rPr>
                <a:t>基金用途</a:t>
              </a:r>
            </a:p>
          </p:txBody>
        </p:sp>
        <p:sp>
          <p:nvSpPr>
            <p:cNvPr id="16411" name="Rectangle 31"/>
            <p:cNvSpPr>
              <a:spLocks noChangeArrowheads="1"/>
            </p:cNvSpPr>
            <p:nvPr/>
          </p:nvSpPr>
          <p:spPr bwMode="auto">
            <a:xfrm>
              <a:off x="3107" y="3482"/>
              <a:ext cx="2624" cy="154"/>
            </a:xfrm>
            <a:prstGeom prst="rect">
              <a:avLst/>
            </a:prstGeom>
            <a:noFill/>
            <a:ln w="9525">
              <a:noFill/>
              <a:miter lim="800000"/>
              <a:headEnd/>
              <a:tailEnd/>
            </a:ln>
          </p:spPr>
          <p:txBody>
            <a:bodyPr wrap="none" lIns="0" tIns="0" rIns="0" bIns="0">
              <a:spAutoFit/>
            </a:bodyPr>
            <a:lstStyle/>
            <a:p>
              <a:r>
                <a:rPr lang="zh-TW" altLang="en-US" sz="1600">
                  <a:solidFill>
                    <a:srgbClr val="000000"/>
                  </a:solidFill>
                  <a:latin typeface="標楷體" pitchFamily="65" charset="-120"/>
                  <a:ea typeface="標楷體" pitchFamily="65" charset="-120"/>
                </a:rPr>
                <a:t>無法參加者得展延</a:t>
              </a:r>
              <a:r>
                <a:rPr lang="en-US" altLang="zh-TW" sz="1600">
                  <a:solidFill>
                    <a:srgbClr val="000000"/>
                  </a:solidFill>
                  <a:latin typeface="標楷體" pitchFamily="65" charset="-120"/>
                  <a:ea typeface="標楷體" pitchFamily="65" charset="-120"/>
                </a:rPr>
                <a:t>1</a:t>
              </a:r>
              <a:r>
                <a:rPr lang="zh-TW" altLang="en-US" sz="1600">
                  <a:solidFill>
                    <a:srgbClr val="000000"/>
                  </a:solidFill>
                  <a:latin typeface="標楷體" pitchFamily="65" charset="-120"/>
                  <a:ea typeface="標楷體" pitchFamily="65" charset="-120"/>
                </a:rPr>
                <a:t>次</a:t>
              </a:r>
              <a:r>
                <a:rPr lang="zh-TW" altLang="en-US" sz="1600">
                  <a:ea typeface="標楷體" pitchFamily="65" charset="-120"/>
                </a:rPr>
                <a:t>，無正當理由，按次處罰</a:t>
              </a:r>
            </a:p>
          </p:txBody>
        </p:sp>
        <p:sp>
          <p:nvSpPr>
            <p:cNvPr id="16412" name="Rectangle 32"/>
            <p:cNvSpPr>
              <a:spLocks noChangeArrowheads="1"/>
            </p:cNvSpPr>
            <p:nvPr/>
          </p:nvSpPr>
          <p:spPr bwMode="auto">
            <a:xfrm>
              <a:off x="3107" y="3249"/>
              <a:ext cx="2495" cy="155"/>
            </a:xfrm>
            <a:prstGeom prst="rect">
              <a:avLst/>
            </a:prstGeom>
            <a:noFill/>
            <a:ln w="9525">
              <a:noFill/>
              <a:miter lim="800000"/>
              <a:headEnd/>
              <a:tailEnd/>
            </a:ln>
          </p:spPr>
          <p:txBody>
            <a:bodyPr lIns="0" tIns="0" rIns="0" bIns="0">
              <a:spAutoFit/>
            </a:bodyPr>
            <a:lstStyle/>
            <a:p>
              <a:r>
                <a:rPr lang="zh-TW" altLang="en-US" sz="1600">
                  <a:solidFill>
                    <a:srgbClr val="000000"/>
                  </a:solidFill>
                  <a:latin typeface="標楷體" pitchFamily="65" charset="-120"/>
                  <a:ea typeface="標楷體" pitchFamily="65" charset="-120"/>
                </a:rPr>
                <a:t>違法環保法令一定程度以上應接受環境講習</a:t>
              </a:r>
              <a:endParaRPr lang="zh-TW" altLang="en-US" sz="1600"/>
            </a:p>
          </p:txBody>
        </p:sp>
        <p:sp>
          <p:nvSpPr>
            <p:cNvPr id="16413" name="Rectangle 33"/>
            <p:cNvSpPr>
              <a:spLocks noChangeArrowheads="1"/>
            </p:cNvSpPr>
            <p:nvPr/>
          </p:nvSpPr>
          <p:spPr bwMode="auto">
            <a:xfrm>
              <a:off x="3108" y="2142"/>
              <a:ext cx="2176" cy="154"/>
            </a:xfrm>
            <a:prstGeom prst="rect">
              <a:avLst/>
            </a:prstGeom>
            <a:noFill/>
            <a:ln w="9525">
              <a:noFill/>
              <a:miter lim="800000"/>
              <a:headEnd/>
              <a:tailEnd/>
            </a:ln>
          </p:spPr>
          <p:txBody>
            <a:bodyPr wrap="none" lIns="0" tIns="0" rIns="0" bIns="0">
              <a:spAutoFit/>
            </a:bodyPr>
            <a:lstStyle/>
            <a:p>
              <a:r>
                <a:rPr lang="zh-TW" altLang="en-US" sz="1600">
                  <a:solidFill>
                    <a:srgbClr val="FF0000"/>
                  </a:solidFill>
                  <a:ea typeface="標楷體" pitchFamily="65" charset="-120"/>
                </a:rPr>
                <a:t>環境教育機構、人員、施設、場所認證</a:t>
              </a:r>
            </a:p>
          </p:txBody>
        </p:sp>
        <p:sp>
          <p:nvSpPr>
            <p:cNvPr id="16414" name="Rectangle 34"/>
            <p:cNvSpPr>
              <a:spLocks noChangeArrowheads="1"/>
            </p:cNvSpPr>
            <p:nvPr/>
          </p:nvSpPr>
          <p:spPr bwMode="auto">
            <a:xfrm>
              <a:off x="3108" y="2296"/>
              <a:ext cx="1280" cy="154"/>
            </a:xfrm>
            <a:prstGeom prst="rect">
              <a:avLst/>
            </a:prstGeom>
            <a:noFill/>
            <a:ln w="9525">
              <a:noFill/>
              <a:miter lim="800000"/>
              <a:headEnd/>
              <a:tailEnd/>
            </a:ln>
          </p:spPr>
          <p:txBody>
            <a:bodyPr wrap="none" lIns="0" tIns="0" rIns="0" bIns="0">
              <a:spAutoFit/>
            </a:bodyPr>
            <a:lstStyle/>
            <a:p>
              <a:r>
                <a:rPr lang="zh-TW" altLang="en-US" sz="1600">
                  <a:ea typeface="標楷體" pitchFamily="65" charset="-120"/>
                </a:rPr>
                <a:t>各級教育主管機關權責</a:t>
              </a:r>
            </a:p>
          </p:txBody>
        </p:sp>
        <p:sp>
          <p:nvSpPr>
            <p:cNvPr id="16415" name="Text Box 35"/>
            <p:cNvSpPr txBox="1">
              <a:spLocks noChangeArrowheads="1"/>
            </p:cNvSpPr>
            <p:nvPr/>
          </p:nvSpPr>
          <p:spPr bwMode="auto">
            <a:xfrm>
              <a:off x="3198" y="2592"/>
              <a:ext cx="2494" cy="213"/>
            </a:xfrm>
            <a:prstGeom prst="rect">
              <a:avLst/>
            </a:prstGeom>
            <a:noFill/>
            <a:ln w="9525">
              <a:noFill/>
              <a:miter lim="800000"/>
              <a:headEnd/>
              <a:tailEnd/>
            </a:ln>
          </p:spPr>
          <p:txBody>
            <a:bodyPr>
              <a:spAutoFit/>
            </a:bodyPr>
            <a:lstStyle/>
            <a:p>
              <a:pPr>
                <a:spcBef>
                  <a:spcPct val="50000"/>
                </a:spcBef>
              </a:pPr>
              <a:r>
                <a:rPr lang="zh-TW" altLang="en-US" sz="1600">
                  <a:ea typeface="標楷體" pitchFamily="65" charset="-120"/>
                </a:rPr>
                <a:t>機關、學校應指定人員推廣環境教育</a:t>
              </a:r>
            </a:p>
          </p:txBody>
        </p:sp>
        <p:sp>
          <p:nvSpPr>
            <p:cNvPr id="16416" name="Text Box 36"/>
            <p:cNvSpPr txBox="1">
              <a:spLocks noChangeArrowheads="1"/>
            </p:cNvSpPr>
            <p:nvPr/>
          </p:nvSpPr>
          <p:spPr bwMode="auto">
            <a:xfrm>
              <a:off x="3206" y="2746"/>
              <a:ext cx="2404" cy="212"/>
            </a:xfrm>
            <a:prstGeom prst="rect">
              <a:avLst/>
            </a:prstGeom>
            <a:noFill/>
            <a:ln w="9525">
              <a:noFill/>
              <a:miter lim="800000"/>
              <a:headEnd/>
              <a:tailEnd/>
            </a:ln>
          </p:spPr>
          <p:txBody>
            <a:bodyPr>
              <a:spAutoFit/>
            </a:bodyPr>
            <a:lstStyle/>
            <a:p>
              <a:pPr>
                <a:spcBef>
                  <a:spcPct val="50000"/>
                </a:spcBef>
              </a:pPr>
              <a:r>
                <a:rPr lang="zh-TW" altLang="en-US" sz="1600">
                  <a:latin typeface="標楷體" pitchFamily="65" charset="-120"/>
                  <a:ea typeface="標楷體" pitchFamily="65" charset="-120"/>
                </a:rPr>
                <a:t>全體員工每年參加四小時以上環境教育 </a:t>
              </a:r>
            </a:p>
          </p:txBody>
        </p:sp>
        <p:sp>
          <p:nvSpPr>
            <p:cNvPr id="16417" name="Text Box 37"/>
            <p:cNvSpPr txBox="1">
              <a:spLocks noChangeArrowheads="1"/>
            </p:cNvSpPr>
            <p:nvPr/>
          </p:nvSpPr>
          <p:spPr bwMode="auto">
            <a:xfrm>
              <a:off x="3205" y="2899"/>
              <a:ext cx="2450" cy="212"/>
            </a:xfrm>
            <a:prstGeom prst="rect">
              <a:avLst/>
            </a:prstGeom>
            <a:noFill/>
            <a:ln w="9525">
              <a:noFill/>
              <a:miter lim="800000"/>
              <a:headEnd/>
              <a:tailEnd/>
            </a:ln>
          </p:spPr>
          <p:txBody>
            <a:bodyPr>
              <a:spAutoFit/>
            </a:bodyPr>
            <a:lstStyle/>
            <a:p>
              <a:pPr>
                <a:spcBef>
                  <a:spcPct val="50000"/>
                </a:spcBef>
              </a:pPr>
              <a:r>
                <a:rPr lang="zh-TW" altLang="en-US" sz="1600">
                  <a:ea typeface="標楷體" pitchFamily="65" charset="-120"/>
                </a:rPr>
                <a:t>鼓勵民間運用閒置空間設置環境教育設施</a:t>
              </a:r>
            </a:p>
          </p:txBody>
        </p:sp>
        <p:sp>
          <p:nvSpPr>
            <p:cNvPr id="16418" name="Text Box 38"/>
            <p:cNvSpPr txBox="1">
              <a:spLocks noChangeArrowheads="1"/>
            </p:cNvSpPr>
            <p:nvPr/>
          </p:nvSpPr>
          <p:spPr bwMode="auto">
            <a:xfrm>
              <a:off x="3050" y="3172"/>
              <a:ext cx="116" cy="231"/>
            </a:xfrm>
            <a:prstGeom prst="rect">
              <a:avLst/>
            </a:prstGeom>
            <a:noFill/>
            <a:ln w="9525">
              <a:noFill/>
              <a:miter lim="800000"/>
              <a:headEnd/>
              <a:tailEnd/>
            </a:ln>
          </p:spPr>
          <p:txBody>
            <a:bodyPr wrap="none">
              <a:spAutoFit/>
            </a:bodyPr>
            <a:lstStyle/>
            <a:p>
              <a:endParaRPr lang="zh-TW" altLang="zh-TW"/>
            </a:p>
          </p:txBody>
        </p:sp>
        <p:sp>
          <p:nvSpPr>
            <p:cNvPr id="16419" name="Text Box 39"/>
            <p:cNvSpPr txBox="1">
              <a:spLocks noChangeArrowheads="1"/>
            </p:cNvSpPr>
            <p:nvPr/>
          </p:nvSpPr>
          <p:spPr bwMode="auto">
            <a:xfrm>
              <a:off x="3210" y="3050"/>
              <a:ext cx="2404" cy="212"/>
            </a:xfrm>
            <a:prstGeom prst="rect">
              <a:avLst/>
            </a:prstGeom>
            <a:noFill/>
            <a:ln w="9525">
              <a:noFill/>
              <a:miter lim="800000"/>
              <a:headEnd/>
              <a:tailEnd/>
            </a:ln>
          </p:spPr>
          <p:txBody>
            <a:bodyPr>
              <a:spAutoFit/>
            </a:bodyPr>
            <a:lstStyle/>
            <a:p>
              <a:pPr>
                <a:spcBef>
                  <a:spcPct val="50000"/>
                </a:spcBef>
              </a:pPr>
              <a:r>
                <a:rPr lang="zh-TW" altLang="en-US" sz="1600">
                  <a:latin typeface="標楷體" pitchFamily="65" charset="-120"/>
                  <a:ea typeface="標楷體" pitchFamily="65" charset="-120"/>
                </a:rPr>
                <a:t>從事環境教育成效優良者，予以獎勵 </a:t>
              </a:r>
            </a:p>
          </p:txBody>
        </p:sp>
        <p:sp>
          <p:nvSpPr>
            <p:cNvPr id="16420" name="Line 40"/>
            <p:cNvSpPr>
              <a:spLocks noChangeShapeType="1"/>
            </p:cNvSpPr>
            <p:nvPr/>
          </p:nvSpPr>
          <p:spPr bwMode="auto">
            <a:xfrm>
              <a:off x="2881" y="1917"/>
              <a:ext cx="182" cy="0"/>
            </a:xfrm>
            <a:prstGeom prst="line">
              <a:avLst/>
            </a:prstGeom>
            <a:noFill/>
            <a:ln w="9525">
              <a:solidFill>
                <a:schemeClr val="tx1"/>
              </a:solidFill>
              <a:round/>
              <a:headEnd/>
              <a:tailEnd type="triangle" w="med" len="med"/>
            </a:ln>
          </p:spPr>
          <p:txBody>
            <a:bodyPr/>
            <a:lstStyle/>
            <a:p>
              <a:endParaRPr lang="zh-TW" altLang="en-US"/>
            </a:p>
          </p:txBody>
        </p:sp>
        <p:sp>
          <p:nvSpPr>
            <p:cNvPr id="16421" name="Line 41"/>
            <p:cNvSpPr>
              <a:spLocks noChangeShapeType="1"/>
            </p:cNvSpPr>
            <p:nvPr/>
          </p:nvSpPr>
          <p:spPr bwMode="auto">
            <a:xfrm>
              <a:off x="2881" y="2069"/>
              <a:ext cx="182" cy="0"/>
            </a:xfrm>
            <a:prstGeom prst="line">
              <a:avLst/>
            </a:prstGeom>
            <a:noFill/>
            <a:ln w="9525">
              <a:solidFill>
                <a:schemeClr val="tx1"/>
              </a:solidFill>
              <a:round/>
              <a:headEnd/>
              <a:tailEnd type="triangle" w="med" len="med"/>
            </a:ln>
          </p:spPr>
          <p:txBody>
            <a:bodyPr/>
            <a:lstStyle/>
            <a:p>
              <a:endParaRPr lang="zh-TW" altLang="en-US"/>
            </a:p>
          </p:txBody>
        </p:sp>
        <p:sp>
          <p:nvSpPr>
            <p:cNvPr id="16422" name="Line 42"/>
            <p:cNvSpPr>
              <a:spLocks noChangeShapeType="1"/>
            </p:cNvSpPr>
            <p:nvPr/>
          </p:nvSpPr>
          <p:spPr bwMode="auto">
            <a:xfrm>
              <a:off x="2881" y="2237"/>
              <a:ext cx="182" cy="0"/>
            </a:xfrm>
            <a:prstGeom prst="line">
              <a:avLst/>
            </a:prstGeom>
            <a:noFill/>
            <a:ln w="9525">
              <a:solidFill>
                <a:schemeClr val="tx1"/>
              </a:solidFill>
              <a:round/>
              <a:headEnd/>
              <a:tailEnd type="triangle" w="med" len="med"/>
            </a:ln>
          </p:spPr>
          <p:txBody>
            <a:bodyPr/>
            <a:lstStyle/>
            <a:p>
              <a:endParaRPr lang="zh-TW" altLang="en-US"/>
            </a:p>
          </p:txBody>
        </p:sp>
        <p:sp>
          <p:nvSpPr>
            <p:cNvPr id="16423" name="Line 43"/>
            <p:cNvSpPr>
              <a:spLocks noChangeShapeType="1"/>
            </p:cNvSpPr>
            <p:nvPr/>
          </p:nvSpPr>
          <p:spPr bwMode="auto">
            <a:xfrm>
              <a:off x="2881" y="2389"/>
              <a:ext cx="182" cy="0"/>
            </a:xfrm>
            <a:prstGeom prst="line">
              <a:avLst/>
            </a:prstGeom>
            <a:noFill/>
            <a:ln w="9525">
              <a:solidFill>
                <a:schemeClr val="tx1"/>
              </a:solidFill>
              <a:round/>
              <a:headEnd/>
              <a:tailEnd type="triangle" w="med" len="med"/>
            </a:ln>
          </p:spPr>
          <p:txBody>
            <a:bodyPr/>
            <a:lstStyle/>
            <a:p>
              <a:endParaRPr lang="zh-TW" altLang="en-US"/>
            </a:p>
          </p:txBody>
        </p:sp>
        <p:sp>
          <p:nvSpPr>
            <p:cNvPr id="16424" name="Line 44"/>
            <p:cNvSpPr>
              <a:spLocks noChangeShapeType="1"/>
            </p:cNvSpPr>
            <p:nvPr/>
          </p:nvSpPr>
          <p:spPr bwMode="auto">
            <a:xfrm>
              <a:off x="2756" y="2976"/>
              <a:ext cx="0" cy="0"/>
            </a:xfrm>
            <a:prstGeom prst="line">
              <a:avLst/>
            </a:prstGeom>
            <a:noFill/>
            <a:ln w="9525">
              <a:solidFill>
                <a:schemeClr val="tx1"/>
              </a:solidFill>
              <a:round/>
              <a:headEnd/>
              <a:tailEnd/>
            </a:ln>
          </p:spPr>
          <p:txBody>
            <a:bodyPr/>
            <a:lstStyle/>
            <a:p>
              <a:endParaRPr lang="zh-TW" altLang="en-US"/>
            </a:p>
          </p:txBody>
        </p:sp>
        <p:sp>
          <p:nvSpPr>
            <p:cNvPr id="16425" name="Rectangle 45"/>
            <p:cNvSpPr>
              <a:spLocks noChangeArrowheads="1"/>
            </p:cNvSpPr>
            <p:nvPr/>
          </p:nvSpPr>
          <p:spPr bwMode="auto">
            <a:xfrm>
              <a:off x="1473" y="1253"/>
              <a:ext cx="1089" cy="558"/>
            </a:xfrm>
            <a:prstGeom prst="rect">
              <a:avLst/>
            </a:prstGeom>
            <a:solidFill>
              <a:srgbClr val="FFFFFF"/>
            </a:solidFill>
            <a:ln w="9525">
              <a:solidFill>
                <a:schemeClr val="tx1"/>
              </a:solidFill>
              <a:miter lim="800000"/>
              <a:headEnd/>
              <a:tailEnd/>
            </a:ln>
          </p:spPr>
          <p:txBody>
            <a:bodyPr lIns="72000" tIns="72000" rIns="72000" bIns="72000">
              <a:spAutoFit/>
            </a:bodyPr>
            <a:lstStyle/>
            <a:p>
              <a:r>
                <a:rPr lang="zh-TW" altLang="en-US" sz="1600">
                  <a:solidFill>
                    <a:srgbClr val="000000"/>
                  </a:solidFill>
                  <a:latin typeface="標楷體" pitchFamily="65" charset="-120"/>
                  <a:ea typeface="標楷體" pitchFamily="65" charset="-120"/>
                </a:rPr>
                <a:t>第二章 環境教育 </a:t>
              </a:r>
            </a:p>
            <a:p>
              <a:r>
                <a:rPr lang="zh-TW" altLang="en-US" sz="1600">
                  <a:solidFill>
                    <a:srgbClr val="000000"/>
                  </a:solidFill>
                  <a:latin typeface="標楷體" pitchFamily="65" charset="-120"/>
                  <a:ea typeface="標楷體" pitchFamily="65" charset="-120"/>
                </a:rPr>
                <a:t>       政策</a:t>
              </a:r>
            </a:p>
            <a:p>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5</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7</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p>
          </p:txBody>
        </p:sp>
        <p:sp>
          <p:nvSpPr>
            <p:cNvPr id="16426" name="Rectangle 46"/>
            <p:cNvSpPr>
              <a:spLocks noChangeArrowheads="1"/>
            </p:cNvSpPr>
            <p:nvPr/>
          </p:nvSpPr>
          <p:spPr bwMode="auto">
            <a:xfrm>
              <a:off x="1473" y="1888"/>
              <a:ext cx="1089" cy="712"/>
            </a:xfrm>
            <a:prstGeom prst="rect">
              <a:avLst/>
            </a:prstGeom>
            <a:solidFill>
              <a:srgbClr val="FFFFFF"/>
            </a:solidFill>
            <a:ln w="9525">
              <a:solidFill>
                <a:schemeClr val="tx1"/>
              </a:solidFill>
              <a:miter lim="800000"/>
              <a:headEnd/>
              <a:tailEnd/>
            </a:ln>
          </p:spPr>
          <p:txBody>
            <a:bodyPr lIns="72000" tIns="72000" rIns="72000" bIns="72000">
              <a:spAutoFit/>
            </a:bodyPr>
            <a:lstStyle/>
            <a:p>
              <a:r>
                <a:rPr lang="zh-TW" altLang="en-US" sz="1600">
                  <a:solidFill>
                    <a:srgbClr val="000000"/>
                  </a:solidFill>
                  <a:latin typeface="標楷體" pitchFamily="65" charset="-120"/>
                  <a:ea typeface="標楷體" pitchFamily="65" charset="-120"/>
                </a:rPr>
                <a:t>第三章 環境教育</a:t>
              </a:r>
            </a:p>
            <a:p>
              <a:r>
                <a:rPr lang="zh-TW" altLang="en-US" sz="1600">
                  <a:solidFill>
                    <a:srgbClr val="000000"/>
                  </a:solidFill>
                  <a:latin typeface="標楷體" pitchFamily="65" charset="-120"/>
                  <a:ea typeface="標楷體" pitchFamily="65" charset="-120"/>
                </a:rPr>
                <a:t>       辦理機關</a:t>
              </a:r>
            </a:p>
            <a:p>
              <a:r>
                <a:rPr lang="zh-TW" altLang="en-US" sz="1600">
                  <a:solidFill>
                    <a:srgbClr val="000000"/>
                  </a:solidFill>
                  <a:latin typeface="標楷體" pitchFamily="65" charset="-120"/>
                  <a:ea typeface="標楷體" pitchFamily="65" charset="-120"/>
                </a:rPr>
                <a:t>       權責</a:t>
              </a:r>
            </a:p>
            <a:p>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8</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17</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p>
          </p:txBody>
        </p:sp>
        <p:sp>
          <p:nvSpPr>
            <p:cNvPr id="16427" name="Rectangle 47"/>
            <p:cNvSpPr>
              <a:spLocks noChangeArrowheads="1"/>
            </p:cNvSpPr>
            <p:nvPr/>
          </p:nvSpPr>
          <p:spPr bwMode="auto">
            <a:xfrm>
              <a:off x="1473" y="2704"/>
              <a:ext cx="1224" cy="404"/>
            </a:xfrm>
            <a:prstGeom prst="rect">
              <a:avLst/>
            </a:prstGeom>
            <a:solidFill>
              <a:srgbClr val="FFFFFF"/>
            </a:solidFill>
            <a:ln w="9525">
              <a:solidFill>
                <a:schemeClr val="tx1"/>
              </a:solidFill>
              <a:miter lim="800000"/>
              <a:headEnd/>
              <a:tailEnd/>
            </a:ln>
          </p:spPr>
          <p:txBody>
            <a:bodyPr lIns="72000" tIns="72000" rIns="72000" bIns="72000">
              <a:spAutoFit/>
            </a:bodyPr>
            <a:lstStyle/>
            <a:p>
              <a:r>
                <a:rPr lang="zh-TW" altLang="en-US" sz="1600">
                  <a:solidFill>
                    <a:srgbClr val="000000"/>
                  </a:solidFill>
                  <a:latin typeface="標楷體" pitchFamily="65" charset="-120"/>
                  <a:ea typeface="標楷體" pitchFamily="65" charset="-120"/>
                </a:rPr>
                <a:t>第四章 推動及獎勵</a:t>
              </a:r>
            </a:p>
            <a:p>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18</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22</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p>
          </p:txBody>
        </p:sp>
        <p:sp>
          <p:nvSpPr>
            <p:cNvPr id="16428" name="Rectangle 48"/>
            <p:cNvSpPr>
              <a:spLocks noChangeArrowheads="1"/>
            </p:cNvSpPr>
            <p:nvPr/>
          </p:nvSpPr>
          <p:spPr bwMode="auto">
            <a:xfrm>
              <a:off x="1473" y="3252"/>
              <a:ext cx="1089" cy="404"/>
            </a:xfrm>
            <a:prstGeom prst="rect">
              <a:avLst/>
            </a:prstGeom>
            <a:solidFill>
              <a:srgbClr val="FFFFFF"/>
            </a:solidFill>
            <a:ln w="9525">
              <a:solidFill>
                <a:schemeClr val="tx1"/>
              </a:solidFill>
              <a:miter lim="800000"/>
              <a:headEnd/>
              <a:tailEnd/>
            </a:ln>
          </p:spPr>
          <p:txBody>
            <a:bodyPr lIns="72000" tIns="72000" rIns="72000" bIns="72000">
              <a:spAutoFit/>
            </a:bodyPr>
            <a:lstStyle/>
            <a:p>
              <a:r>
                <a:rPr lang="zh-TW" altLang="en-US" sz="1600">
                  <a:solidFill>
                    <a:srgbClr val="000000"/>
                  </a:solidFill>
                  <a:latin typeface="標楷體" pitchFamily="65" charset="-120"/>
                  <a:ea typeface="標楷體" pitchFamily="65" charset="-120"/>
                </a:rPr>
                <a:t>第五章 罰則</a:t>
              </a:r>
            </a:p>
            <a:p>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23</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24</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p>
          </p:txBody>
        </p:sp>
        <p:sp>
          <p:nvSpPr>
            <p:cNvPr id="16429" name="Rectangle 49"/>
            <p:cNvSpPr>
              <a:spLocks noChangeArrowheads="1"/>
            </p:cNvSpPr>
            <p:nvPr/>
          </p:nvSpPr>
          <p:spPr bwMode="auto">
            <a:xfrm>
              <a:off x="1473" y="3792"/>
              <a:ext cx="1089" cy="404"/>
            </a:xfrm>
            <a:prstGeom prst="rect">
              <a:avLst/>
            </a:prstGeom>
            <a:solidFill>
              <a:srgbClr val="FFFFFF"/>
            </a:solidFill>
            <a:ln w="9525">
              <a:solidFill>
                <a:schemeClr val="tx1"/>
              </a:solidFill>
              <a:miter lim="800000"/>
              <a:headEnd/>
              <a:tailEnd/>
            </a:ln>
          </p:spPr>
          <p:txBody>
            <a:bodyPr lIns="72000" tIns="72000" rIns="72000" bIns="72000">
              <a:spAutoFit/>
            </a:bodyPr>
            <a:lstStyle/>
            <a:p>
              <a:r>
                <a:rPr lang="zh-TW" altLang="en-US" sz="1600">
                  <a:solidFill>
                    <a:srgbClr val="000000"/>
                  </a:solidFill>
                  <a:latin typeface="標楷體" pitchFamily="65" charset="-120"/>
                  <a:ea typeface="標楷體" pitchFamily="65" charset="-120"/>
                </a:rPr>
                <a:t>第六章附則</a:t>
              </a:r>
            </a:p>
            <a:p>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25</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r>
                <a:rPr lang="zh-TW" altLang="en-US" sz="1600">
                  <a:solidFill>
                    <a:srgbClr val="000000"/>
                  </a:solidFill>
                  <a:latin typeface="標楷體" pitchFamily="65" charset="-120"/>
                  <a:ea typeface="標楷體" pitchFamily="65" charset="-120"/>
                </a:rPr>
                <a:t>第</a:t>
              </a:r>
              <a:r>
                <a:rPr lang="en-US" altLang="zh-TW" sz="1600">
                  <a:solidFill>
                    <a:srgbClr val="000000"/>
                  </a:solidFill>
                  <a:latin typeface="標楷體" pitchFamily="65" charset="-120"/>
                  <a:ea typeface="標楷體" pitchFamily="65" charset="-120"/>
                </a:rPr>
                <a:t>26</a:t>
              </a:r>
              <a:r>
                <a:rPr lang="zh-TW" altLang="en-US" sz="1600">
                  <a:solidFill>
                    <a:srgbClr val="000000"/>
                  </a:solidFill>
                  <a:latin typeface="標楷體" pitchFamily="65" charset="-120"/>
                  <a:ea typeface="標楷體" pitchFamily="65" charset="-120"/>
                </a:rPr>
                <a:t>條</a:t>
              </a:r>
              <a:r>
                <a:rPr lang="en-US" altLang="zh-TW" sz="1600">
                  <a:solidFill>
                    <a:srgbClr val="000000"/>
                  </a:solidFill>
                  <a:latin typeface="標楷體" pitchFamily="65" charset="-120"/>
                  <a:ea typeface="標楷體" pitchFamily="65" charset="-120"/>
                </a:rPr>
                <a:t>)</a:t>
              </a:r>
            </a:p>
          </p:txBody>
        </p:sp>
        <p:sp>
          <p:nvSpPr>
            <p:cNvPr id="16430" name="Line 50"/>
            <p:cNvSpPr>
              <a:spLocks noChangeShapeType="1"/>
            </p:cNvSpPr>
            <p:nvPr/>
          </p:nvSpPr>
          <p:spPr bwMode="auto">
            <a:xfrm>
              <a:off x="1156" y="981"/>
              <a:ext cx="0" cy="3038"/>
            </a:xfrm>
            <a:prstGeom prst="line">
              <a:avLst/>
            </a:prstGeom>
            <a:noFill/>
            <a:ln w="9525">
              <a:solidFill>
                <a:schemeClr val="tx1"/>
              </a:solidFill>
              <a:round/>
              <a:headEnd/>
              <a:tailEnd/>
            </a:ln>
          </p:spPr>
          <p:txBody>
            <a:bodyPr/>
            <a:lstStyle/>
            <a:p>
              <a:endParaRPr lang="zh-TW" altLang="en-US"/>
            </a:p>
          </p:txBody>
        </p:sp>
        <p:sp>
          <p:nvSpPr>
            <p:cNvPr id="16431" name="Line 51"/>
            <p:cNvSpPr>
              <a:spLocks noChangeShapeType="1"/>
            </p:cNvSpPr>
            <p:nvPr/>
          </p:nvSpPr>
          <p:spPr bwMode="auto">
            <a:xfrm>
              <a:off x="1156" y="4020"/>
              <a:ext cx="318" cy="0"/>
            </a:xfrm>
            <a:prstGeom prst="line">
              <a:avLst/>
            </a:prstGeom>
            <a:noFill/>
            <a:ln w="9525">
              <a:solidFill>
                <a:schemeClr val="tx1"/>
              </a:solidFill>
              <a:round/>
              <a:headEnd/>
              <a:tailEnd/>
            </a:ln>
          </p:spPr>
          <p:txBody>
            <a:bodyPr/>
            <a:lstStyle/>
            <a:p>
              <a:endParaRPr lang="zh-TW" altLang="en-US"/>
            </a:p>
          </p:txBody>
        </p:sp>
        <p:sp>
          <p:nvSpPr>
            <p:cNvPr id="16432" name="Line 52"/>
            <p:cNvSpPr>
              <a:spLocks noChangeShapeType="1"/>
            </p:cNvSpPr>
            <p:nvPr/>
          </p:nvSpPr>
          <p:spPr bwMode="auto">
            <a:xfrm>
              <a:off x="1156" y="981"/>
              <a:ext cx="318" cy="0"/>
            </a:xfrm>
            <a:prstGeom prst="line">
              <a:avLst/>
            </a:prstGeom>
            <a:noFill/>
            <a:ln w="9525">
              <a:solidFill>
                <a:schemeClr val="tx1"/>
              </a:solidFill>
              <a:round/>
              <a:headEnd/>
              <a:tailEnd/>
            </a:ln>
          </p:spPr>
          <p:txBody>
            <a:bodyPr/>
            <a:lstStyle/>
            <a:p>
              <a:endParaRPr lang="zh-TW" altLang="en-US"/>
            </a:p>
          </p:txBody>
        </p:sp>
        <p:sp>
          <p:nvSpPr>
            <p:cNvPr id="16433" name="Line 53"/>
            <p:cNvSpPr>
              <a:spLocks noChangeShapeType="1"/>
            </p:cNvSpPr>
            <p:nvPr/>
          </p:nvSpPr>
          <p:spPr bwMode="auto">
            <a:xfrm>
              <a:off x="1156" y="1570"/>
              <a:ext cx="318" cy="0"/>
            </a:xfrm>
            <a:prstGeom prst="line">
              <a:avLst/>
            </a:prstGeom>
            <a:noFill/>
            <a:ln w="9525">
              <a:solidFill>
                <a:schemeClr val="tx1"/>
              </a:solidFill>
              <a:round/>
              <a:headEnd/>
              <a:tailEnd/>
            </a:ln>
          </p:spPr>
          <p:txBody>
            <a:bodyPr/>
            <a:lstStyle/>
            <a:p>
              <a:endParaRPr lang="zh-TW" altLang="en-US"/>
            </a:p>
          </p:txBody>
        </p:sp>
        <p:sp>
          <p:nvSpPr>
            <p:cNvPr id="16434" name="Line 54"/>
            <p:cNvSpPr>
              <a:spLocks noChangeShapeType="1"/>
            </p:cNvSpPr>
            <p:nvPr/>
          </p:nvSpPr>
          <p:spPr bwMode="auto">
            <a:xfrm>
              <a:off x="1156" y="2251"/>
              <a:ext cx="318" cy="0"/>
            </a:xfrm>
            <a:prstGeom prst="line">
              <a:avLst/>
            </a:prstGeom>
            <a:noFill/>
            <a:ln w="9525">
              <a:solidFill>
                <a:schemeClr val="tx1"/>
              </a:solidFill>
              <a:round/>
              <a:headEnd/>
              <a:tailEnd/>
            </a:ln>
          </p:spPr>
          <p:txBody>
            <a:bodyPr/>
            <a:lstStyle/>
            <a:p>
              <a:endParaRPr lang="zh-TW" altLang="en-US"/>
            </a:p>
          </p:txBody>
        </p:sp>
        <p:sp>
          <p:nvSpPr>
            <p:cNvPr id="16435" name="Line 55"/>
            <p:cNvSpPr>
              <a:spLocks noChangeShapeType="1"/>
            </p:cNvSpPr>
            <p:nvPr/>
          </p:nvSpPr>
          <p:spPr bwMode="auto">
            <a:xfrm>
              <a:off x="1156" y="2931"/>
              <a:ext cx="318" cy="0"/>
            </a:xfrm>
            <a:prstGeom prst="line">
              <a:avLst/>
            </a:prstGeom>
            <a:noFill/>
            <a:ln w="9525">
              <a:solidFill>
                <a:schemeClr val="tx1"/>
              </a:solidFill>
              <a:round/>
              <a:headEnd/>
              <a:tailEnd/>
            </a:ln>
          </p:spPr>
          <p:txBody>
            <a:bodyPr/>
            <a:lstStyle/>
            <a:p>
              <a:endParaRPr lang="zh-TW" altLang="en-US"/>
            </a:p>
          </p:txBody>
        </p:sp>
        <p:sp>
          <p:nvSpPr>
            <p:cNvPr id="16436" name="Line 56"/>
            <p:cNvSpPr>
              <a:spLocks noChangeShapeType="1"/>
            </p:cNvSpPr>
            <p:nvPr/>
          </p:nvSpPr>
          <p:spPr bwMode="auto">
            <a:xfrm>
              <a:off x="1156" y="3475"/>
              <a:ext cx="318" cy="0"/>
            </a:xfrm>
            <a:prstGeom prst="line">
              <a:avLst/>
            </a:prstGeom>
            <a:noFill/>
            <a:ln w="9525">
              <a:solidFill>
                <a:schemeClr val="tx1"/>
              </a:solidFill>
              <a:round/>
              <a:headEnd/>
              <a:tailEnd/>
            </a:ln>
          </p:spPr>
          <p:txBody>
            <a:bodyPr/>
            <a:lstStyle/>
            <a:p>
              <a:endParaRPr lang="zh-TW" altLang="en-US"/>
            </a:p>
          </p:txBody>
        </p:sp>
        <p:sp>
          <p:nvSpPr>
            <p:cNvPr id="16437" name="Line 57"/>
            <p:cNvSpPr>
              <a:spLocks noChangeShapeType="1"/>
            </p:cNvSpPr>
            <p:nvPr/>
          </p:nvSpPr>
          <p:spPr bwMode="auto">
            <a:xfrm>
              <a:off x="975" y="2568"/>
              <a:ext cx="177" cy="0"/>
            </a:xfrm>
            <a:prstGeom prst="line">
              <a:avLst/>
            </a:prstGeom>
            <a:noFill/>
            <a:ln w="9525">
              <a:solidFill>
                <a:schemeClr val="tx1"/>
              </a:solidFill>
              <a:round/>
              <a:headEnd/>
              <a:tailEnd/>
            </a:ln>
          </p:spPr>
          <p:txBody>
            <a:bodyPr/>
            <a:lstStyle/>
            <a:p>
              <a:endParaRPr lang="zh-TW" altLang="en-US"/>
            </a:p>
          </p:txBody>
        </p:sp>
        <p:sp>
          <p:nvSpPr>
            <p:cNvPr id="16438" name="Rectangle 58"/>
            <p:cNvSpPr>
              <a:spLocks noChangeArrowheads="1"/>
            </p:cNvSpPr>
            <p:nvPr/>
          </p:nvSpPr>
          <p:spPr bwMode="auto">
            <a:xfrm>
              <a:off x="3103" y="1134"/>
              <a:ext cx="2272" cy="154"/>
            </a:xfrm>
            <a:prstGeom prst="rect">
              <a:avLst/>
            </a:prstGeom>
            <a:noFill/>
            <a:ln w="9525">
              <a:noFill/>
              <a:miter lim="800000"/>
              <a:headEnd/>
              <a:tailEnd/>
            </a:ln>
          </p:spPr>
          <p:txBody>
            <a:bodyPr lIns="0" tIns="0" rIns="0" bIns="0">
              <a:spAutoFit/>
            </a:bodyPr>
            <a:lstStyle/>
            <a:p>
              <a:r>
                <a:rPr lang="zh-TW" altLang="en-US" sz="1600">
                  <a:solidFill>
                    <a:srgbClr val="000000"/>
                  </a:solidFill>
                  <a:latin typeface="標楷體" pitchFamily="65" charset="-120"/>
                  <a:ea typeface="標楷體" pitchFamily="65" charset="-120"/>
                </a:rPr>
                <a:t>環境教育的對象：</a:t>
              </a:r>
              <a:r>
                <a:rPr lang="zh-TW" altLang="en-US" sz="1600">
                  <a:solidFill>
                    <a:srgbClr val="FF0000"/>
                  </a:solidFill>
                  <a:latin typeface="標楷體" pitchFamily="65" charset="-120"/>
                  <a:ea typeface="標楷體" pitchFamily="65" charset="-120"/>
                </a:rPr>
                <a:t>全體國民</a:t>
              </a:r>
              <a:endParaRPr lang="zh-TW" altLang="en-US" sz="1600">
                <a:solidFill>
                  <a:srgbClr val="FF0000"/>
                </a:solidFill>
              </a:endParaRPr>
            </a:p>
          </p:txBody>
        </p:sp>
        <p:sp>
          <p:nvSpPr>
            <p:cNvPr id="16439" name="Line 59"/>
            <p:cNvSpPr>
              <a:spLocks noChangeShapeType="1"/>
            </p:cNvSpPr>
            <p:nvPr/>
          </p:nvSpPr>
          <p:spPr bwMode="auto">
            <a:xfrm>
              <a:off x="2889" y="763"/>
              <a:ext cx="181" cy="0"/>
            </a:xfrm>
            <a:prstGeom prst="line">
              <a:avLst/>
            </a:prstGeom>
            <a:noFill/>
            <a:ln w="9525">
              <a:solidFill>
                <a:schemeClr val="tx1"/>
              </a:solidFill>
              <a:round/>
              <a:headEnd/>
              <a:tailEnd type="triangle" w="med" len="med"/>
            </a:ln>
          </p:spPr>
          <p:txBody>
            <a:bodyPr/>
            <a:lstStyle/>
            <a:p>
              <a:endParaRPr lang="zh-TW" altLang="en-US"/>
            </a:p>
          </p:txBody>
        </p:sp>
        <p:sp>
          <p:nvSpPr>
            <p:cNvPr id="16440" name="Line 60"/>
            <p:cNvSpPr>
              <a:spLocks noChangeShapeType="1"/>
            </p:cNvSpPr>
            <p:nvPr/>
          </p:nvSpPr>
          <p:spPr bwMode="auto">
            <a:xfrm>
              <a:off x="2889" y="926"/>
              <a:ext cx="181" cy="0"/>
            </a:xfrm>
            <a:prstGeom prst="line">
              <a:avLst/>
            </a:prstGeom>
            <a:noFill/>
            <a:ln w="9525">
              <a:solidFill>
                <a:schemeClr val="tx1"/>
              </a:solidFill>
              <a:round/>
              <a:headEnd/>
              <a:tailEnd type="triangle" w="med" len="med"/>
            </a:ln>
          </p:spPr>
          <p:txBody>
            <a:bodyPr/>
            <a:lstStyle/>
            <a:p>
              <a:endParaRPr lang="zh-TW" altLang="en-US"/>
            </a:p>
          </p:txBody>
        </p:sp>
        <p:sp>
          <p:nvSpPr>
            <p:cNvPr id="16441" name="Line 61"/>
            <p:cNvSpPr>
              <a:spLocks noChangeShapeType="1"/>
            </p:cNvSpPr>
            <p:nvPr/>
          </p:nvSpPr>
          <p:spPr bwMode="auto">
            <a:xfrm>
              <a:off x="2889" y="1071"/>
              <a:ext cx="181" cy="0"/>
            </a:xfrm>
            <a:prstGeom prst="line">
              <a:avLst/>
            </a:prstGeom>
            <a:noFill/>
            <a:ln w="9525">
              <a:solidFill>
                <a:schemeClr val="tx1"/>
              </a:solidFill>
              <a:round/>
              <a:headEnd/>
              <a:tailEnd type="triangle" w="med" len="med"/>
            </a:ln>
          </p:spPr>
          <p:txBody>
            <a:bodyPr/>
            <a:lstStyle/>
            <a:p>
              <a:endParaRPr lang="zh-TW" altLang="en-US"/>
            </a:p>
          </p:txBody>
        </p:sp>
        <p:sp>
          <p:nvSpPr>
            <p:cNvPr id="16442" name="Line 62"/>
            <p:cNvSpPr>
              <a:spLocks noChangeShapeType="1"/>
            </p:cNvSpPr>
            <p:nvPr/>
          </p:nvSpPr>
          <p:spPr bwMode="auto">
            <a:xfrm>
              <a:off x="2889" y="1225"/>
              <a:ext cx="181" cy="0"/>
            </a:xfrm>
            <a:prstGeom prst="line">
              <a:avLst/>
            </a:prstGeom>
            <a:noFill/>
            <a:ln w="9525">
              <a:solidFill>
                <a:schemeClr val="tx1"/>
              </a:solidFill>
              <a:round/>
              <a:headEnd/>
              <a:tailEnd type="triangle" w="med" len="med"/>
            </a:ln>
          </p:spPr>
          <p:txBody>
            <a:bodyPr/>
            <a:lstStyle/>
            <a:p>
              <a:endParaRPr lang="zh-TW" altLang="en-US"/>
            </a:p>
          </p:txBody>
        </p:sp>
        <p:sp>
          <p:nvSpPr>
            <p:cNvPr id="16443" name="Line 63"/>
            <p:cNvSpPr>
              <a:spLocks noChangeShapeType="1"/>
            </p:cNvSpPr>
            <p:nvPr/>
          </p:nvSpPr>
          <p:spPr bwMode="auto">
            <a:xfrm>
              <a:off x="2884" y="766"/>
              <a:ext cx="0" cy="453"/>
            </a:xfrm>
            <a:prstGeom prst="line">
              <a:avLst/>
            </a:prstGeom>
            <a:noFill/>
            <a:ln w="12700">
              <a:solidFill>
                <a:schemeClr val="tx1"/>
              </a:solidFill>
              <a:round/>
              <a:headEnd/>
              <a:tailEnd/>
            </a:ln>
          </p:spPr>
          <p:txBody>
            <a:bodyPr/>
            <a:lstStyle/>
            <a:p>
              <a:endParaRPr lang="zh-TW" altLang="en-US"/>
            </a:p>
          </p:txBody>
        </p:sp>
        <p:sp>
          <p:nvSpPr>
            <p:cNvPr id="16444" name="Line 64"/>
            <p:cNvSpPr>
              <a:spLocks noChangeShapeType="1"/>
            </p:cNvSpPr>
            <p:nvPr/>
          </p:nvSpPr>
          <p:spPr bwMode="auto">
            <a:xfrm>
              <a:off x="2566" y="983"/>
              <a:ext cx="318" cy="0"/>
            </a:xfrm>
            <a:prstGeom prst="line">
              <a:avLst/>
            </a:prstGeom>
            <a:noFill/>
            <a:ln w="12700">
              <a:solidFill>
                <a:schemeClr val="tx1"/>
              </a:solidFill>
              <a:round/>
              <a:headEnd/>
              <a:tailEnd/>
            </a:ln>
          </p:spPr>
          <p:txBody>
            <a:bodyPr/>
            <a:lstStyle/>
            <a:p>
              <a:endParaRPr lang="zh-TW" altLang="en-US"/>
            </a:p>
          </p:txBody>
        </p:sp>
        <p:sp>
          <p:nvSpPr>
            <p:cNvPr id="16445" name="Line 65"/>
            <p:cNvSpPr>
              <a:spLocks noChangeShapeType="1"/>
            </p:cNvSpPr>
            <p:nvPr/>
          </p:nvSpPr>
          <p:spPr bwMode="auto">
            <a:xfrm>
              <a:off x="2889" y="1389"/>
              <a:ext cx="181" cy="0"/>
            </a:xfrm>
            <a:prstGeom prst="line">
              <a:avLst/>
            </a:prstGeom>
            <a:noFill/>
            <a:ln w="9525">
              <a:solidFill>
                <a:schemeClr val="tx1"/>
              </a:solidFill>
              <a:round/>
              <a:headEnd/>
              <a:tailEnd type="triangle" w="med" len="med"/>
            </a:ln>
          </p:spPr>
          <p:txBody>
            <a:bodyPr/>
            <a:lstStyle/>
            <a:p>
              <a:endParaRPr lang="zh-TW" altLang="en-US"/>
            </a:p>
          </p:txBody>
        </p:sp>
        <p:sp>
          <p:nvSpPr>
            <p:cNvPr id="16446" name="Line 66"/>
            <p:cNvSpPr>
              <a:spLocks noChangeShapeType="1"/>
            </p:cNvSpPr>
            <p:nvPr/>
          </p:nvSpPr>
          <p:spPr bwMode="auto">
            <a:xfrm>
              <a:off x="2889" y="1552"/>
              <a:ext cx="181" cy="0"/>
            </a:xfrm>
            <a:prstGeom prst="line">
              <a:avLst/>
            </a:prstGeom>
            <a:noFill/>
            <a:ln w="9525">
              <a:solidFill>
                <a:schemeClr val="tx1"/>
              </a:solidFill>
              <a:round/>
              <a:headEnd/>
              <a:tailEnd type="triangle" w="med" len="med"/>
            </a:ln>
          </p:spPr>
          <p:txBody>
            <a:bodyPr/>
            <a:lstStyle/>
            <a:p>
              <a:endParaRPr lang="zh-TW" altLang="en-US"/>
            </a:p>
          </p:txBody>
        </p:sp>
        <p:sp>
          <p:nvSpPr>
            <p:cNvPr id="16447" name="Line 67"/>
            <p:cNvSpPr>
              <a:spLocks noChangeShapeType="1"/>
            </p:cNvSpPr>
            <p:nvPr/>
          </p:nvSpPr>
          <p:spPr bwMode="auto">
            <a:xfrm>
              <a:off x="2883" y="1709"/>
              <a:ext cx="181" cy="0"/>
            </a:xfrm>
            <a:prstGeom prst="line">
              <a:avLst/>
            </a:prstGeom>
            <a:noFill/>
            <a:ln w="9525">
              <a:solidFill>
                <a:schemeClr val="tx1"/>
              </a:solidFill>
              <a:round/>
              <a:headEnd/>
              <a:tailEnd type="triangle" w="med" len="med"/>
            </a:ln>
          </p:spPr>
          <p:txBody>
            <a:bodyPr/>
            <a:lstStyle/>
            <a:p>
              <a:endParaRPr lang="zh-TW" altLang="en-US"/>
            </a:p>
          </p:txBody>
        </p:sp>
        <p:sp>
          <p:nvSpPr>
            <p:cNvPr id="16448" name="Line 68"/>
            <p:cNvSpPr>
              <a:spLocks noChangeShapeType="1"/>
            </p:cNvSpPr>
            <p:nvPr/>
          </p:nvSpPr>
          <p:spPr bwMode="auto">
            <a:xfrm>
              <a:off x="2884" y="1388"/>
              <a:ext cx="0" cy="314"/>
            </a:xfrm>
            <a:prstGeom prst="line">
              <a:avLst/>
            </a:prstGeom>
            <a:noFill/>
            <a:ln w="12700">
              <a:solidFill>
                <a:schemeClr val="tx1"/>
              </a:solidFill>
              <a:round/>
              <a:headEnd/>
              <a:tailEnd/>
            </a:ln>
          </p:spPr>
          <p:txBody>
            <a:bodyPr/>
            <a:lstStyle/>
            <a:p>
              <a:endParaRPr lang="zh-TW" altLang="en-US"/>
            </a:p>
          </p:txBody>
        </p:sp>
        <p:sp>
          <p:nvSpPr>
            <p:cNvPr id="16449" name="Line 69"/>
            <p:cNvSpPr>
              <a:spLocks noChangeShapeType="1"/>
            </p:cNvSpPr>
            <p:nvPr/>
          </p:nvSpPr>
          <p:spPr bwMode="auto">
            <a:xfrm>
              <a:off x="2566" y="1553"/>
              <a:ext cx="318" cy="0"/>
            </a:xfrm>
            <a:prstGeom prst="line">
              <a:avLst/>
            </a:prstGeom>
            <a:noFill/>
            <a:ln w="12700">
              <a:solidFill>
                <a:schemeClr val="tx1"/>
              </a:solidFill>
              <a:round/>
              <a:headEnd/>
              <a:tailEnd/>
            </a:ln>
          </p:spPr>
          <p:txBody>
            <a:bodyPr/>
            <a:lstStyle/>
            <a:p>
              <a:endParaRPr lang="zh-TW" altLang="en-US"/>
            </a:p>
          </p:txBody>
        </p:sp>
        <p:sp>
          <p:nvSpPr>
            <p:cNvPr id="16450" name="Line 70"/>
            <p:cNvSpPr>
              <a:spLocks noChangeShapeType="1"/>
            </p:cNvSpPr>
            <p:nvPr/>
          </p:nvSpPr>
          <p:spPr bwMode="auto">
            <a:xfrm>
              <a:off x="2880" y="1916"/>
              <a:ext cx="0" cy="615"/>
            </a:xfrm>
            <a:prstGeom prst="line">
              <a:avLst/>
            </a:prstGeom>
            <a:noFill/>
            <a:ln w="12700">
              <a:solidFill>
                <a:schemeClr val="tx1"/>
              </a:solidFill>
              <a:round/>
              <a:headEnd/>
              <a:tailEnd/>
            </a:ln>
          </p:spPr>
          <p:txBody>
            <a:bodyPr/>
            <a:lstStyle/>
            <a:p>
              <a:endParaRPr lang="zh-TW" altLang="en-US"/>
            </a:p>
          </p:txBody>
        </p:sp>
        <p:sp>
          <p:nvSpPr>
            <p:cNvPr id="16451" name="Rectangle 71"/>
            <p:cNvSpPr>
              <a:spLocks noChangeArrowheads="1"/>
            </p:cNvSpPr>
            <p:nvPr/>
          </p:nvSpPr>
          <p:spPr bwMode="auto">
            <a:xfrm>
              <a:off x="3107" y="2460"/>
              <a:ext cx="2041" cy="155"/>
            </a:xfrm>
            <a:prstGeom prst="rect">
              <a:avLst/>
            </a:prstGeom>
            <a:noFill/>
            <a:ln w="9525">
              <a:noFill/>
              <a:miter lim="800000"/>
              <a:headEnd/>
              <a:tailEnd/>
            </a:ln>
          </p:spPr>
          <p:txBody>
            <a:bodyPr lIns="0" tIns="0" rIns="0" bIns="0">
              <a:spAutoFit/>
            </a:bodyPr>
            <a:lstStyle/>
            <a:p>
              <a:r>
                <a:rPr lang="zh-TW" altLang="en-US" sz="1600">
                  <a:ea typeface="標楷體" pitchFamily="65" charset="-120"/>
                </a:rPr>
                <a:t>設置中央與地方環境教育審議會</a:t>
              </a:r>
            </a:p>
          </p:txBody>
        </p:sp>
        <p:sp>
          <p:nvSpPr>
            <p:cNvPr id="16452" name="Line 72"/>
            <p:cNvSpPr>
              <a:spLocks noChangeShapeType="1"/>
            </p:cNvSpPr>
            <p:nvPr/>
          </p:nvSpPr>
          <p:spPr bwMode="auto">
            <a:xfrm>
              <a:off x="2880" y="2535"/>
              <a:ext cx="182" cy="0"/>
            </a:xfrm>
            <a:prstGeom prst="line">
              <a:avLst/>
            </a:prstGeom>
            <a:noFill/>
            <a:ln w="9525">
              <a:solidFill>
                <a:schemeClr val="tx1"/>
              </a:solidFill>
              <a:round/>
              <a:headEnd/>
              <a:tailEnd type="triangle" w="med" len="med"/>
            </a:ln>
          </p:spPr>
          <p:txBody>
            <a:bodyPr/>
            <a:lstStyle/>
            <a:p>
              <a:endParaRPr lang="zh-TW" altLang="en-US"/>
            </a:p>
          </p:txBody>
        </p:sp>
        <p:sp>
          <p:nvSpPr>
            <p:cNvPr id="16453" name="Line 73"/>
            <p:cNvSpPr>
              <a:spLocks noChangeShapeType="1"/>
            </p:cNvSpPr>
            <p:nvPr/>
          </p:nvSpPr>
          <p:spPr bwMode="auto">
            <a:xfrm>
              <a:off x="2577" y="2240"/>
              <a:ext cx="318" cy="0"/>
            </a:xfrm>
            <a:prstGeom prst="line">
              <a:avLst/>
            </a:prstGeom>
            <a:noFill/>
            <a:ln w="12700">
              <a:solidFill>
                <a:schemeClr val="tx1"/>
              </a:solidFill>
              <a:round/>
              <a:headEnd/>
              <a:tailEnd/>
            </a:ln>
          </p:spPr>
          <p:txBody>
            <a:bodyPr/>
            <a:lstStyle/>
            <a:p>
              <a:endParaRPr lang="zh-TW" altLang="en-US"/>
            </a:p>
          </p:txBody>
        </p:sp>
        <p:sp>
          <p:nvSpPr>
            <p:cNvPr id="16454" name="Line 74"/>
            <p:cNvSpPr>
              <a:spLocks noChangeShapeType="1"/>
            </p:cNvSpPr>
            <p:nvPr/>
          </p:nvSpPr>
          <p:spPr bwMode="auto">
            <a:xfrm>
              <a:off x="3025" y="2704"/>
              <a:ext cx="181" cy="0"/>
            </a:xfrm>
            <a:prstGeom prst="line">
              <a:avLst/>
            </a:prstGeom>
            <a:noFill/>
            <a:ln w="9525">
              <a:solidFill>
                <a:schemeClr val="tx1"/>
              </a:solidFill>
              <a:round/>
              <a:headEnd/>
              <a:tailEnd type="triangle" w="med" len="med"/>
            </a:ln>
          </p:spPr>
          <p:txBody>
            <a:bodyPr/>
            <a:lstStyle/>
            <a:p>
              <a:endParaRPr lang="zh-TW" altLang="en-US"/>
            </a:p>
          </p:txBody>
        </p:sp>
        <p:sp>
          <p:nvSpPr>
            <p:cNvPr id="16455" name="Line 75"/>
            <p:cNvSpPr>
              <a:spLocks noChangeShapeType="1"/>
            </p:cNvSpPr>
            <p:nvPr/>
          </p:nvSpPr>
          <p:spPr bwMode="auto">
            <a:xfrm>
              <a:off x="3025" y="2864"/>
              <a:ext cx="181" cy="0"/>
            </a:xfrm>
            <a:prstGeom prst="line">
              <a:avLst/>
            </a:prstGeom>
            <a:noFill/>
            <a:ln w="9525">
              <a:solidFill>
                <a:schemeClr val="tx1"/>
              </a:solidFill>
              <a:round/>
              <a:headEnd/>
              <a:tailEnd type="triangle" w="med" len="med"/>
            </a:ln>
          </p:spPr>
          <p:txBody>
            <a:bodyPr/>
            <a:lstStyle/>
            <a:p>
              <a:endParaRPr lang="zh-TW" altLang="en-US"/>
            </a:p>
          </p:txBody>
        </p:sp>
        <p:sp>
          <p:nvSpPr>
            <p:cNvPr id="16456" name="Line 76"/>
            <p:cNvSpPr>
              <a:spLocks noChangeShapeType="1"/>
            </p:cNvSpPr>
            <p:nvPr/>
          </p:nvSpPr>
          <p:spPr bwMode="auto">
            <a:xfrm>
              <a:off x="3025" y="3009"/>
              <a:ext cx="181" cy="0"/>
            </a:xfrm>
            <a:prstGeom prst="line">
              <a:avLst/>
            </a:prstGeom>
            <a:noFill/>
            <a:ln w="9525">
              <a:solidFill>
                <a:schemeClr val="tx1"/>
              </a:solidFill>
              <a:round/>
              <a:headEnd/>
              <a:tailEnd type="triangle" w="med" len="med"/>
            </a:ln>
          </p:spPr>
          <p:txBody>
            <a:bodyPr/>
            <a:lstStyle/>
            <a:p>
              <a:endParaRPr lang="zh-TW" altLang="en-US"/>
            </a:p>
          </p:txBody>
        </p:sp>
        <p:sp>
          <p:nvSpPr>
            <p:cNvPr id="16457" name="Line 77"/>
            <p:cNvSpPr>
              <a:spLocks noChangeShapeType="1"/>
            </p:cNvSpPr>
            <p:nvPr/>
          </p:nvSpPr>
          <p:spPr bwMode="auto">
            <a:xfrm>
              <a:off x="3025" y="3163"/>
              <a:ext cx="181" cy="0"/>
            </a:xfrm>
            <a:prstGeom prst="line">
              <a:avLst/>
            </a:prstGeom>
            <a:noFill/>
            <a:ln w="9525">
              <a:solidFill>
                <a:schemeClr val="tx1"/>
              </a:solidFill>
              <a:round/>
              <a:headEnd/>
              <a:tailEnd type="triangle" w="med" len="med"/>
            </a:ln>
          </p:spPr>
          <p:txBody>
            <a:bodyPr/>
            <a:lstStyle/>
            <a:p>
              <a:endParaRPr lang="zh-TW" altLang="en-US"/>
            </a:p>
          </p:txBody>
        </p:sp>
        <p:sp>
          <p:nvSpPr>
            <p:cNvPr id="16458" name="Line 78"/>
            <p:cNvSpPr>
              <a:spLocks noChangeShapeType="1"/>
            </p:cNvSpPr>
            <p:nvPr/>
          </p:nvSpPr>
          <p:spPr bwMode="auto">
            <a:xfrm>
              <a:off x="3020" y="2704"/>
              <a:ext cx="0" cy="453"/>
            </a:xfrm>
            <a:prstGeom prst="line">
              <a:avLst/>
            </a:prstGeom>
            <a:noFill/>
            <a:ln w="12700">
              <a:solidFill>
                <a:schemeClr val="tx1"/>
              </a:solidFill>
              <a:round/>
              <a:headEnd/>
              <a:tailEnd/>
            </a:ln>
          </p:spPr>
          <p:txBody>
            <a:bodyPr/>
            <a:lstStyle/>
            <a:p>
              <a:endParaRPr lang="zh-TW" altLang="en-US"/>
            </a:p>
          </p:txBody>
        </p:sp>
        <p:sp>
          <p:nvSpPr>
            <p:cNvPr id="16459" name="Line 79"/>
            <p:cNvSpPr>
              <a:spLocks noChangeShapeType="1"/>
            </p:cNvSpPr>
            <p:nvPr/>
          </p:nvSpPr>
          <p:spPr bwMode="auto">
            <a:xfrm>
              <a:off x="2702" y="2924"/>
              <a:ext cx="318" cy="0"/>
            </a:xfrm>
            <a:prstGeom prst="line">
              <a:avLst/>
            </a:prstGeom>
            <a:noFill/>
            <a:ln w="12700">
              <a:solidFill>
                <a:schemeClr val="tx1"/>
              </a:solidFill>
              <a:round/>
              <a:headEnd/>
              <a:tailEnd/>
            </a:ln>
          </p:spPr>
          <p:txBody>
            <a:bodyPr/>
            <a:lstStyle/>
            <a:p>
              <a:endParaRPr lang="zh-TW" altLang="en-US"/>
            </a:p>
          </p:txBody>
        </p:sp>
        <p:sp>
          <p:nvSpPr>
            <p:cNvPr id="16460" name="Line 80"/>
            <p:cNvSpPr>
              <a:spLocks noChangeShapeType="1"/>
            </p:cNvSpPr>
            <p:nvPr/>
          </p:nvSpPr>
          <p:spPr bwMode="auto">
            <a:xfrm>
              <a:off x="2571" y="3340"/>
              <a:ext cx="0" cy="0"/>
            </a:xfrm>
            <a:prstGeom prst="line">
              <a:avLst/>
            </a:prstGeom>
            <a:noFill/>
            <a:ln w="9525">
              <a:solidFill>
                <a:schemeClr val="tx1"/>
              </a:solidFill>
              <a:round/>
              <a:headEnd/>
              <a:tailEnd type="triangle" w="med" len="med"/>
            </a:ln>
          </p:spPr>
          <p:txBody>
            <a:bodyPr/>
            <a:lstStyle/>
            <a:p>
              <a:endParaRPr lang="zh-TW" altLang="en-US"/>
            </a:p>
          </p:txBody>
        </p:sp>
        <p:sp>
          <p:nvSpPr>
            <p:cNvPr id="16461" name="Line 81"/>
            <p:cNvSpPr>
              <a:spLocks noChangeShapeType="1"/>
            </p:cNvSpPr>
            <p:nvPr/>
          </p:nvSpPr>
          <p:spPr bwMode="auto">
            <a:xfrm>
              <a:off x="2886" y="3339"/>
              <a:ext cx="181" cy="0"/>
            </a:xfrm>
            <a:prstGeom prst="line">
              <a:avLst/>
            </a:prstGeom>
            <a:noFill/>
            <a:ln w="9525">
              <a:solidFill>
                <a:schemeClr val="tx1"/>
              </a:solidFill>
              <a:round/>
              <a:headEnd/>
              <a:tailEnd type="triangle" w="med" len="med"/>
            </a:ln>
          </p:spPr>
          <p:txBody>
            <a:bodyPr/>
            <a:lstStyle/>
            <a:p>
              <a:endParaRPr lang="zh-TW" altLang="en-US"/>
            </a:p>
          </p:txBody>
        </p:sp>
        <p:sp>
          <p:nvSpPr>
            <p:cNvPr id="16462" name="Line 82"/>
            <p:cNvSpPr>
              <a:spLocks noChangeShapeType="1"/>
            </p:cNvSpPr>
            <p:nvPr/>
          </p:nvSpPr>
          <p:spPr bwMode="auto">
            <a:xfrm>
              <a:off x="2880" y="3569"/>
              <a:ext cx="181" cy="0"/>
            </a:xfrm>
            <a:prstGeom prst="line">
              <a:avLst/>
            </a:prstGeom>
            <a:noFill/>
            <a:ln w="9525">
              <a:solidFill>
                <a:schemeClr val="tx1"/>
              </a:solidFill>
              <a:round/>
              <a:headEnd/>
              <a:tailEnd type="triangle" w="med" len="med"/>
            </a:ln>
          </p:spPr>
          <p:txBody>
            <a:bodyPr/>
            <a:lstStyle/>
            <a:p>
              <a:endParaRPr lang="zh-TW" altLang="en-US"/>
            </a:p>
          </p:txBody>
        </p:sp>
        <p:sp>
          <p:nvSpPr>
            <p:cNvPr id="16463" name="Line 83"/>
            <p:cNvSpPr>
              <a:spLocks noChangeShapeType="1"/>
            </p:cNvSpPr>
            <p:nvPr/>
          </p:nvSpPr>
          <p:spPr bwMode="auto">
            <a:xfrm>
              <a:off x="2881" y="3339"/>
              <a:ext cx="0" cy="223"/>
            </a:xfrm>
            <a:prstGeom prst="line">
              <a:avLst/>
            </a:prstGeom>
            <a:noFill/>
            <a:ln w="12700">
              <a:solidFill>
                <a:schemeClr val="tx1"/>
              </a:solidFill>
              <a:round/>
              <a:headEnd/>
              <a:tailEnd/>
            </a:ln>
          </p:spPr>
          <p:txBody>
            <a:bodyPr/>
            <a:lstStyle/>
            <a:p>
              <a:endParaRPr lang="zh-TW" altLang="en-US"/>
            </a:p>
          </p:txBody>
        </p:sp>
        <p:sp>
          <p:nvSpPr>
            <p:cNvPr id="16464" name="Line 84"/>
            <p:cNvSpPr>
              <a:spLocks noChangeShapeType="1"/>
            </p:cNvSpPr>
            <p:nvPr/>
          </p:nvSpPr>
          <p:spPr bwMode="auto">
            <a:xfrm>
              <a:off x="2562" y="3449"/>
              <a:ext cx="318" cy="0"/>
            </a:xfrm>
            <a:prstGeom prst="line">
              <a:avLst/>
            </a:prstGeom>
            <a:noFill/>
            <a:ln w="12700">
              <a:solidFill>
                <a:schemeClr val="tx1"/>
              </a:solidFill>
              <a:round/>
              <a:headEnd/>
              <a:tailEnd/>
            </a:ln>
          </p:spPr>
          <p:txBody>
            <a:bodyPr/>
            <a:lstStyle/>
            <a:p>
              <a:endParaRPr lang="zh-TW" altLang="en-US"/>
            </a:p>
          </p:txBody>
        </p:sp>
        <p:sp>
          <p:nvSpPr>
            <p:cNvPr id="16465" name="Line 85"/>
            <p:cNvSpPr>
              <a:spLocks noChangeShapeType="1"/>
            </p:cNvSpPr>
            <p:nvPr/>
          </p:nvSpPr>
          <p:spPr bwMode="auto">
            <a:xfrm>
              <a:off x="2571" y="3885"/>
              <a:ext cx="0" cy="0"/>
            </a:xfrm>
            <a:prstGeom prst="line">
              <a:avLst/>
            </a:prstGeom>
            <a:noFill/>
            <a:ln w="9525">
              <a:solidFill>
                <a:schemeClr val="tx1"/>
              </a:solidFill>
              <a:round/>
              <a:headEnd/>
              <a:tailEnd type="triangle" w="med" len="med"/>
            </a:ln>
          </p:spPr>
          <p:txBody>
            <a:bodyPr/>
            <a:lstStyle/>
            <a:p>
              <a:endParaRPr lang="zh-TW" altLang="en-US"/>
            </a:p>
          </p:txBody>
        </p:sp>
        <p:sp>
          <p:nvSpPr>
            <p:cNvPr id="16466" name="Line 86"/>
            <p:cNvSpPr>
              <a:spLocks noChangeShapeType="1"/>
            </p:cNvSpPr>
            <p:nvPr/>
          </p:nvSpPr>
          <p:spPr bwMode="auto">
            <a:xfrm>
              <a:off x="2886" y="3884"/>
              <a:ext cx="181" cy="0"/>
            </a:xfrm>
            <a:prstGeom prst="line">
              <a:avLst/>
            </a:prstGeom>
            <a:noFill/>
            <a:ln w="9525">
              <a:solidFill>
                <a:schemeClr val="tx1"/>
              </a:solidFill>
              <a:round/>
              <a:headEnd/>
              <a:tailEnd type="triangle" w="med" len="med"/>
            </a:ln>
          </p:spPr>
          <p:txBody>
            <a:bodyPr/>
            <a:lstStyle/>
            <a:p>
              <a:endParaRPr lang="zh-TW" altLang="en-US"/>
            </a:p>
          </p:txBody>
        </p:sp>
        <p:sp>
          <p:nvSpPr>
            <p:cNvPr id="16467" name="Line 87"/>
            <p:cNvSpPr>
              <a:spLocks noChangeShapeType="1"/>
            </p:cNvSpPr>
            <p:nvPr/>
          </p:nvSpPr>
          <p:spPr bwMode="auto">
            <a:xfrm>
              <a:off x="2880" y="4114"/>
              <a:ext cx="181" cy="0"/>
            </a:xfrm>
            <a:prstGeom prst="line">
              <a:avLst/>
            </a:prstGeom>
            <a:noFill/>
            <a:ln w="9525">
              <a:solidFill>
                <a:schemeClr val="tx1"/>
              </a:solidFill>
              <a:round/>
              <a:headEnd/>
              <a:tailEnd type="triangle" w="med" len="med"/>
            </a:ln>
          </p:spPr>
          <p:txBody>
            <a:bodyPr/>
            <a:lstStyle/>
            <a:p>
              <a:endParaRPr lang="zh-TW" altLang="en-US"/>
            </a:p>
          </p:txBody>
        </p:sp>
        <p:sp>
          <p:nvSpPr>
            <p:cNvPr id="16468" name="Line 88"/>
            <p:cNvSpPr>
              <a:spLocks noChangeShapeType="1"/>
            </p:cNvSpPr>
            <p:nvPr/>
          </p:nvSpPr>
          <p:spPr bwMode="auto">
            <a:xfrm>
              <a:off x="2881" y="3884"/>
              <a:ext cx="0" cy="223"/>
            </a:xfrm>
            <a:prstGeom prst="line">
              <a:avLst/>
            </a:prstGeom>
            <a:noFill/>
            <a:ln w="12700">
              <a:solidFill>
                <a:schemeClr val="tx1"/>
              </a:solidFill>
              <a:round/>
              <a:headEnd/>
              <a:tailEnd/>
            </a:ln>
          </p:spPr>
          <p:txBody>
            <a:bodyPr/>
            <a:lstStyle/>
            <a:p>
              <a:endParaRPr lang="zh-TW" altLang="en-US"/>
            </a:p>
          </p:txBody>
        </p:sp>
        <p:sp>
          <p:nvSpPr>
            <p:cNvPr id="16469" name="Line 89"/>
            <p:cNvSpPr>
              <a:spLocks noChangeShapeType="1"/>
            </p:cNvSpPr>
            <p:nvPr/>
          </p:nvSpPr>
          <p:spPr bwMode="auto">
            <a:xfrm>
              <a:off x="2562" y="3994"/>
              <a:ext cx="318" cy="0"/>
            </a:xfrm>
            <a:prstGeom prst="line">
              <a:avLst/>
            </a:prstGeom>
            <a:noFill/>
            <a:ln w="12700">
              <a:solidFill>
                <a:schemeClr val="tx1"/>
              </a:solidFill>
              <a:round/>
              <a:headEnd/>
              <a:tailEnd/>
            </a:ln>
          </p:spPr>
          <p:txBody>
            <a:bodyPr/>
            <a:lstStyle/>
            <a:p>
              <a:endParaRPr lang="zh-TW" alt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3492500" y="404813"/>
            <a:ext cx="1870075" cy="635000"/>
          </a:xfrm>
        </p:spPr>
        <p:txBody>
          <a:bodyPr/>
          <a:lstStyle/>
          <a:p>
            <a:pPr eaLnBrk="1" hangingPunct="1"/>
            <a:r>
              <a:rPr lang="zh-TW" altLang="en-US" sz="3200" b="1" smtClean="0">
                <a:solidFill>
                  <a:srgbClr val="FF6600"/>
                </a:solidFill>
                <a:latin typeface="微軟正黑體"/>
                <a:ea typeface="微軟正黑體"/>
                <a:cs typeface="微軟正黑體"/>
              </a:rPr>
              <a:t>現況說明</a:t>
            </a:r>
            <a:endParaRPr lang="zh-TW" altLang="zh-TW" sz="3200" b="1" smtClean="0">
              <a:solidFill>
                <a:srgbClr val="FF6600"/>
              </a:solidFill>
              <a:latin typeface="微軟正黑體"/>
              <a:ea typeface="微軟正黑體"/>
              <a:cs typeface="微軟正黑體"/>
            </a:endParaRPr>
          </a:p>
        </p:txBody>
      </p:sp>
      <p:sp>
        <p:nvSpPr>
          <p:cNvPr id="17410" name="Rectangle 3"/>
          <p:cNvSpPr>
            <a:spLocks noGrp="1" noChangeArrowheads="1"/>
          </p:cNvSpPr>
          <p:nvPr>
            <p:ph type="body" idx="1"/>
          </p:nvPr>
        </p:nvSpPr>
        <p:spPr>
          <a:xfrm>
            <a:off x="539750" y="1412875"/>
            <a:ext cx="8229600" cy="5040313"/>
          </a:xfrm>
        </p:spPr>
        <p:txBody>
          <a:bodyPr/>
          <a:lstStyle/>
          <a:p>
            <a:pPr>
              <a:lnSpc>
                <a:spcPct val="90000"/>
              </a:lnSpc>
            </a:pPr>
            <a:r>
              <a:rPr lang="zh-TW" altLang="zh-TW" sz="2800" smtClean="0">
                <a:solidFill>
                  <a:srgbClr val="005A58"/>
                </a:solidFill>
                <a:latin typeface="新細明體" charset="-120"/>
                <a:ea typeface="新細明體" charset="-120"/>
                <a:cs typeface="微軟正黑體"/>
              </a:rPr>
              <a:t>為推動環境教育，提昇全民環境倫理與責任，以達到社會永續發展，</a:t>
            </a:r>
            <a:r>
              <a:rPr lang="zh-TW" altLang="en-US" sz="2800" smtClean="0">
                <a:solidFill>
                  <a:srgbClr val="005A58"/>
                </a:solidFill>
                <a:latin typeface="新細明體" charset="-120"/>
                <a:ea typeface="新細明體" charset="-120"/>
                <a:cs typeface="微軟正黑體"/>
              </a:rPr>
              <a:t>環境教育法</a:t>
            </a:r>
            <a:r>
              <a:rPr lang="zh-TW" altLang="zh-TW" sz="2800" smtClean="0">
                <a:solidFill>
                  <a:srgbClr val="005A58"/>
                </a:solidFill>
                <a:latin typeface="新細明體" charset="-120"/>
                <a:ea typeface="新細明體" charset="-120"/>
                <a:cs typeface="微軟正黑體"/>
              </a:rPr>
              <a:t>於</a:t>
            </a:r>
            <a:r>
              <a:rPr lang="en-US" altLang="zh-TW" sz="2800" smtClean="0">
                <a:solidFill>
                  <a:srgbClr val="005A58"/>
                </a:solidFill>
                <a:latin typeface="新細明體" charset="-120"/>
                <a:ea typeface="新細明體" charset="-120"/>
                <a:cs typeface="微軟正黑體"/>
              </a:rPr>
              <a:t>99</a:t>
            </a:r>
            <a:r>
              <a:rPr lang="zh-TW" altLang="zh-TW" sz="2800" smtClean="0">
                <a:solidFill>
                  <a:srgbClr val="005A58"/>
                </a:solidFill>
                <a:latin typeface="新細明體" charset="-120"/>
                <a:ea typeface="新細明體" charset="-120"/>
                <a:cs typeface="微軟正黑體"/>
              </a:rPr>
              <a:t>年</a:t>
            </a:r>
            <a:r>
              <a:rPr lang="en-US" altLang="zh-TW" sz="2800" smtClean="0">
                <a:solidFill>
                  <a:srgbClr val="005A58"/>
                </a:solidFill>
                <a:latin typeface="新細明體" charset="-120"/>
                <a:ea typeface="新細明體" charset="-120"/>
                <a:cs typeface="微軟正黑體"/>
              </a:rPr>
              <a:t>6</a:t>
            </a:r>
            <a:r>
              <a:rPr lang="zh-TW" altLang="zh-TW" sz="2800" smtClean="0">
                <a:solidFill>
                  <a:srgbClr val="005A58"/>
                </a:solidFill>
                <a:latin typeface="新細明體" charset="-120"/>
                <a:ea typeface="新細明體" charset="-120"/>
                <a:cs typeface="微軟正黑體"/>
              </a:rPr>
              <a:t>月</a:t>
            </a:r>
            <a:r>
              <a:rPr lang="en-US" altLang="zh-TW" sz="2800" smtClean="0">
                <a:solidFill>
                  <a:srgbClr val="005A58"/>
                </a:solidFill>
                <a:latin typeface="新細明體" charset="-120"/>
                <a:ea typeface="新細明體" charset="-120"/>
                <a:cs typeface="微軟正黑體"/>
              </a:rPr>
              <a:t>5</a:t>
            </a:r>
            <a:r>
              <a:rPr lang="zh-TW" altLang="zh-TW" sz="2800" smtClean="0">
                <a:solidFill>
                  <a:srgbClr val="005A58"/>
                </a:solidFill>
                <a:latin typeface="新細明體" charset="-120"/>
                <a:ea typeface="新細明體" charset="-120"/>
                <a:cs typeface="微軟正黑體"/>
              </a:rPr>
              <a:t>日公布，並</a:t>
            </a:r>
            <a:r>
              <a:rPr lang="zh-TW" altLang="en-US" sz="2800" smtClean="0">
                <a:solidFill>
                  <a:srgbClr val="005A58"/>
                </a:solidFill>
                <a:latin typeface="新細明體" charset="-120"/>
                <a:ea typeface="新細明體" charset="-120"/>
                <a:cs typeface="微軟正黑體"/>
              </a:rPr>
              <a:t>於</a:t>
            </a:r>
            <a:r>
              <a:rPr lang="zh-TW" altLang="zh-TW" sz="2800" smtClean="0">
                <a:solidFill>
                  <a:srgbClr val="005A58"/>
                </a:solidFill>
                <a:latin typeface="新細明體" charset="-120"/>
                <a:ea typeface="新細明體" charset="-120"/>
                <a:cs typeface="微軟正黑體"/>
              </a:rPr>
              <a:t>一年</a:t>
            </a:r>
            <a:r>
              <a:rPr lang="zh-TW" altLang="en-US" sz="2800" smtClean="0">
                <a:solidFill>
                  <a:srgbClr val="005A58"/>
                </a:solidFill>
                <a:latin typeface="新細明體" charset="-120"/>
                <a:ea typeface="新細明體" charset="-120"/>
                <a:cs typeface="微軟正黑體"/>
              </a:rPr>
              <a:t>後</a:t>
            </a:r>
            <a:r>
              <a:rPr lang="zh-TW" altLang="zh-TW" sz="2800" smtClean="0">
                <a:solidFill>
                  <a:srgbClr val="005A58"/>
                </a:solidFill>
                <a:latin typeface="新細明體" charset="-120"/>
                <a:ea typeface="新細明體" charset="-120"/>
                <a:cs typeface="微軟正黑體"/>
              </a:rPr>
              <a:t>施行。</a:t>
            </a:r>
            <a:endParaRPr lang="zh-TW" altLang="en-US" sz="2800" smtClean="0">
              <a:solidFill>
                <a:srgbClr val="005A58"/>
              </a:solidFill>
              <a:latin typeface="新細明體" charset="-120"/>
              <a:ea typeface="新細明體" charset="-120"/>
              <a:cs typeface="微軟正黑體"/>
            </a:endParaRPr>
          </a:p>
          <a:p>
            <a:pPr>
              <a:lnSpc>
                <a:spcPct val="90000"/>
              </a:lnSpc>
            </a:pPr>
            <a:endParaRPr lang="zh-TW" altLang="zh-TW" sz="2800" smtClean="0">
              <a:solidFill>
                <a:srgbClr val="005A58"/>
              </a:solidFill>
              <a:latin typeface="新細明體" charset="-120"/>
              <a:ea typeface="新細明體" charset="-120"/>
              <a:cs typeface="微軟正黑體"/>
            </a:endParaRPr>
          </a:p>
          <a:p>
            <a:pPr>
              <a:lnSpc>
                <a:spcPct val="90000"/>
              </a:lnSpc>
            </a:pPr>
            <a:r>
              <a:rPr lang="zh-TW" altLang="en-US" sz="2800" smtClean="0">
                <a:solidFill>
                  <a:srgbClr val="005A58"/>
                </a:solidFill>
                <a:latin typeface="新細明體" charset="-120"/>
                <a:ea typeface="新細明體" charset="-120"/>
                <a:cs typeface="微軟正黑體"/>
              </a:rPr>
              <a:t>環境教育</a:t>
            </a:r>
            <a:r>
              <a:rPr lang="zh-TW" altLang="zh-TW" sz="2800" smtClean="0">
                <a:solidFill>
                  <a:srgbClr val="005A58"/>
                </a:solidFill>
                <a:latin typeface="新細明體" charset="-120"/>
                <a:ea typeface="新細明體" charset="-120"/>
                <a:cs typeface="微軟正黑體"/>
              </a:rPr>
              <a:t>法主要內容包括了設置環境教育基金，並將對環境教育人員、環境教育機構及環境教育設施、場所辦理認證，以提高其品質並加強管理</a:t>
            </a:r>
            <a:r>
              <a:rPr lang="zh-TW" altLang="en-US" sz="2800" smtClean="0">
                <a:solidFill>
                  <a:srgbClr val="005A58"/>
                </a:solidFill>
                <a:latin typeface="新細明體" charset="-120"/>
                <a:ea typeface="新細明體" charset="-120"/>
                <a:cs typeface="微軟正黑體"/>
              </a:rPr>
              <a:t>。</a:t>
            </a:r>
            <a:endParaRPr lang="en-US" altLang="zh-TW" sz="2800" smtClean="0">
              <a:solidFill>
                <a:srgbClr val="005A58"/>
              </a:solidFill>
              <a:latin typeface="新細明體" charset="-120"/>
              <a:ea typeface="新細明體" charset="-120"/>
              <a:cs typeface="微軟正黑體"/>
            </a:endParaRPr>
          </a:p>
          <a:p>
            <a:pPr>
              <a:lnSpc>
                <a:spcPct val="90000"/>
              </a:lnSpc>
            </a:pPr>
            <a:r>
              <a:rPr lang="zh-TW" altLang="zh-TW" sz="2800" smtClean="0">
                <a:solidFill>
                  <a:srgbClr val="005A58"/>
                </a:solidFill>
                <a:latin typeface="新細明體" charset="-120"/>
                <a:ea typeface="新細明體" charset="-120"/>
                <a:cs typeface="微軟正黑體"/>
              </a:rPr>
              <a:t>全國各機關、公營事業機構、高級中等以下學校及政府捐助</a:t>
            </a:r>
            <a:r>
              <a:rPr lang="en-US" altLang="zh-TW" sz="2800" smtClean="0">
                <a:solidFill>
                  <a:srgbClr val="005A58"/>
                </a:solidFill>
                <a:latin typeface="新細明體" charset="-120"/>
                <a:ea typeface="新細明體" charset="-120"/>
                <a:cs typeface="微軟正黑體"/>
              </a:rPr>
              <a:t>50%</a:t>
            </a:r>
            <a:r>
              <a:rPr lang="zh-TW" altLang="zh-TW" sz="2800" smtClean="0">
                <a:solidFill>
                  <a:srgbClr val="005A58"/>
                </a:solidFill>
                <a:latin typeface="新細明體" charset="-120"/>
                <a:ea typeface="新細明體" charset="-120"/>
                <a:cs typeface="微軟正黑體"/>
              </a:rPr>
              <a:t>以上之財團法人每一年都要安排所有員工、教師、學生參加</a:t>
            </a:r>
            <a:r>
              <a:rPr lang="en-US" altLang="zh-TW" sz="2800" smtClean="0">
                <a:solidFill>
                  <a:srgbClr val="005A58"/>
                </a:solidFill>
                <a:latin typeface="新細明體" charset="-120"/>
                <a:ea typeface="新細明體" charset="-120"/>
                <a:cs typeface="微軟正黑體"/>
              </a:rPr>
              <a:t>4</a:t>
            </a:r>
            <a:r>
              <a:rPr lang="zh-TW" altLang="zh-TW" sz="2800" smtClean="0">
                <a:solidFill>
                  <a:srgbClr val="005A58"/>
                </a:solidFill>
                <a:latin typeface="新細明體" charset="-120"/>
                <a:ea typeface="新細明體" charset="-120"/>
                <a:cs typeface="微軟正黑體"/>
              </a:rPr>
              <a:t>小時以上的環境教育。</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1979613" y="692150"/>
            <a:ext cx="5184775" cy="635000"/>
          </a:xfrm>
        </p:spPr>
        <p:txBody>
          <a:bodyPr/>
          <a:lstStyle/>
          <a:p>
            <a:pPr eaLnBrk="1" hangingPunct="1"/>
            <a:r>
              <a:rPr lang="zh-TW" altLang="en-US" sz="3200" b="1" smtClean="0">
                <a:solidFill>
                  <a:srgbClr val="FF6600"/>
                </a:solidFill>
                <a:latin typeface="微軟正黑體"/>
                <a:ea typeface="微軟正黑體"/>
                <a:cs typeface="微軟正黑體"/>
              </a:rPr>
              <a:t>與學校教育相關的條文內容</a:t>
            </a:r>
            <a:endParaRPr lang="zh-TW" altLang="zh-TW" sz="3200" b="1" smtClean="0">
              <a:solidFill>
                <a:srgbClr val="FF6600"/>
              </a:solidFill>
              <a:latin typeface="微軟正黑體"/>
              <a:ea typeface="微軟正黑體"/>
              <a:cs typeface="微軟正黑體"/>
            </a:endParaRPr>
          </a:p>
        </p:txBody>
      </p:sp>
      <p:sp>
        <p:nvSpPr>
          <p:cNvPr id="18434" name="Rectangle 3"/>
          <p:cNvSpPr>
            <a:spLocks noGrp="1" noChangeArrowheads="1"/>
          </p:cNvSpPr>
          <p:nvPr>
            <p:ph type="body" idx="1"/>
          </p:nvPr>
        </p:nvSpPr>
        <p:spPr>
          <a:xfrm>
            <a:off x="468313" y="1773238"/>
            <a:ext cx="8229600" cy="4032250"/>
          </a:xfrm>
        </p:spPr>
        <p:txBody>
          <a:bodyPr/>
          <a:lstStyle/>
          <a:p>
            <a:r>
              <a:rPr lang="zh-TW" altLang="zh-TW" sz="2800" smtClean="0">
                <a:solidFill>
                  <a:srgbClr val="005A58"/>
                </a:solidFill>
                <a:latin typeface="微軟正黑體"/>
                <a:ea typeface="微軟正黑體"/>
                <a:cs typeface="微軟正黑體"/>
              </a:rPr>
              <a:t>各級教育主管機關應督導學校教學、空間、教材，多元教學活動，教職員工及學生之環境教育（第</a:t>
            </a:r>
            <a:r>
              <a:rPr lang="en-US" altLang="zh-TW" sz="2800" smtClean="0">
                <a:solidFill>
                  <a:srgbClr val="005A58"/>
                </a:solidFill>
                <a:latin typeface="微軟正黑體"/>
                <a:ea typeface="微軟正黑體"/>
                <a:cs typeface="微軟正黑體"/>
              </a:rPr>
              <a:t>16</a:t>
            </a:r>
            <a:r>
              <a:rPr lang="zh-TW" altLang="zh-TW" sz="2800" smtClean="0">
                <a:solidFill>
                  <a:srgbClr val="005A58"/>
                </a:solidFill>
                <a:latin typeface="微軟正黑體"/>
                <a:ea typeface="微軟正黑體"/>
                <a:cs typeface="微軟正黑體"/>
              </a:rPr>
              <a:t>條）。</a:t>
            </a:r>
            <a:endParaRPr lang="en-US" altLang="zh-TW" sz="2800" smtClean="0">
              <a:solidFill>
                <a:srgbClr val="005A58"/>
              </a:solidFill>
              <a:latin typeface="微軟正黑體"/>
              <a:ea typeface="微軟正黑體"/>
              <a:cs typeface="微軟正黑體"/>
            </a:endParaRPr>
          </a:p>
          <a:p>
            <a:endParaRPr lang="zh-TW" altLang="zh-TW" sz="2800" smtClean="0">
              <a:solidFill>
                <a:srgbClr val="005A58"/>
              </a:solidFill>
              <a:latin typeface="微軟正黑體"/>
              <a:ea typeface="微軟正黑體"/>
              <a:cs typeface="微軟正黑體"/>
            </a:endParaRPr>
          </a:p>
          <a:p>
            <a:r>
              <a:rPr lang="zh-TW" altLang="zh-TW" sz="2800" smtClean="0">
                <a:solidFill>
                  <a:srgbClr val="005A58"/>
                </a:solidFill>
                <a:latin typeface="微軟正黑體"/>
                <a:ea typeface="微軟正黑體"/>
                <a:cs typeface="微軟正黑體"/>
              </a:rPr>
              <a:t>機關、公營事業機構、高中以下學校及政府捐助基金超過</a:t>
            </a:r>
            <a:r>
              <a:rPr lang="en-US" altLang="zh-TW" sz="2800" smtClean="0">
                <a:solidFill>
                  <a:srgbClr val="005A58"/>
                </a:solidFill>
                <a:latin typeface="微軟正黑體"/>
                <a:ea typeface="微軟正黑體"/>
                <a:cs typeface="微軟正黑體"/>
              </a:rPr>
              <a:t>50%</a:t>
            </a:r>
            <a:r>
              <a:rPr lang="zh-TW" altLang="zh-TW" sz="2800" smtClean="0">
                <a:solidFill>
                  <a:srgbClr val="005A58"/>
                </a:solidFill>
                <a:latin typeface="微軟正黑體"/>
                <a:ea typeface="微軟正黑體"/>
                <a:cs typeface="微軟正黑體"/>
              </a:rPr>
              <a:t>之財團法人，應指定人員推廣，高中以下學校並於五年內取得認證，否則不得補助（第</a:t>
            </a:r>
            <a:r>
              <a:rPr lang="en-US" altLang="zh-TW" sz="2800" smtClean="0">
                <a:solidFill>
                  <a:srgbClr val="005A58"/>
                </a:solidFill>
                <a:latin typeface="微軟正黑體"/>
                <a:ea typeface="微軟正黑體"/>
                <a:cs typeface="微軟正黑體"/>
              </a:rPr>
              <a:t>18</a:t>
            </a:r>
            <a:r>
              <a:rPr lang="zh-TW" altLang="zh-TW" sz="2800" smtClean="0">
                <a:solidFill>
                  <a:srgbClr val="005A58"/>
                </a:solidFill>
                <a:latin typeface="微軟正黑體"/>
                <a:ea typeface="微軟正黑體"/>
                <a:cs typeface="微軟正黑體"/>
              </a:rPr>
              <a:t>條）。 </a:t>
            </a:r>
          </a:p>
          <a:p>
            <a:pPr marL="400050" lvl="1" indent="0" eaLnBrk="1" hangingPunct="1">
              <a:buFontTx/>
              <a:buNone/>
            </a:pPr>
            <a:endParaRPr lang="en-US" altLang="zh-TW" smtClean="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1979613" y="692150"/>
            <a:ext cx="5184775" cy="635000"/>
          </a:xfrm>
        </p:spPr>
        <p:txBody>
          <a:bodyPr/>
          <a:lstStyle/>
          <a:p>
            <a:pPr eaLnBrk="1" hangingPunct="1"/>
            <a:r>
              <a:rPr lang="zh-TW" altLang="en-US" sz="3200" b="1" smtClean="0">
                <a:solidFill>
                  <a:srgbClr val="FF6600"/>
                </a:solidFill>
                <a:latin typeface="微軟正黑體"/>
                <a:ea typeface="微軟正黑體"/>
                <a:cs typeface="微軟正黑體"/>
              </a:rPr>
              <a:t>與學校教育相關的條文內容</a:t>
            </a:r>
            <a:endParaRPr lang="zh-TW" altLang="zh-TW" sz="3200" b="1" smtClean="0">
              <a:solidFill>
                <a:srgbClr val="FF6600"/>
              </a:solidFill>
              <a:latin typeface="微軟正黑體"/>
              <a:ea typeface="微軟正黑體"/>
              <a:cs typeface="微軟正黑體"/>
            </a:endParaRPr>
          </a:p>
        </p:txBody>
      </p:sp>
      <p:sp>
        <p:nvSpPr>
          <p:cNvPr id="19458" name="Rectangle 3"/>
          <p:cNvSpPr>
            <a:spLocks noGrp="1" noChangeArrowheads="1"/>
          </p:cNvSpPr>
          <p:nvPr>
            <p:ph type="body" idx="1"/>
          </p:nvPr>
        </p:nvSpPr>
        <p:spPr>
          <a:xfrm>
            <a:off x="468313" y="1773238"/>
            <a:ext cx="8229600" cy="4032250"/>
          </a:xfrm>
        </p:spPr>
        <p:txBody>
          <a:bodyPr/>
          <a:lstStyle/>
          <a:p>
            <a:r>
              <a:rPr lang="zh-TW" altLang="zh-TW" sz="2800" smtClean="0">
                <a:solidFill>
                  <a:srgbClr val="005A58"/>
                </a:solidFill>
                <a:latin typeface="微軟正黑體"/>
                <a:ea typeface="微軟正黑體"/>
                <a:cs typeface="微軟正黑體"/>
              </a:rPr>
              <a:t>上述單位應於每年</a:t>
            </a:r>
            <a:r>
              <a:rPr lang="en-US" altLang="zh-TW" sz="2800" smtClean="0">
                <a:solidFill>
                  <a:srgbClr val="005A58"/>
                </a:solidFill>
                <a:latin typeface="微軟正黑體"/>
                <a:ea typeface="微軟正黑體"/>
                <a:cs typeface="微軟正黑體"/>
              </a:rPr>
              <a:t>1</a:t>
            </a:r>
            <a:r>
              <a:rPr lang="zh-TW" altLang="zh-TW" sz="2800" smtClean="0">
                <a:solidFill>
                  <a:srgbClr val="005A58"/>
                </a:solidFill>
                <a:latin typeface="微軟正黑體"/>
                <a:ea typeface="微軟正黑體"/>
                <a:cs typeface="微軟正黑體"/>
              </a:rPr>
              <a:t>月</a:t>
            </a:r>
            <a:r>
              <a:rPr lang="en-US" altLang="zh-TW" sz="2800" smtClean="0">
                <a:solidFill>
                  <a:srgbClr val="005A58"/>
                </a:solidFill>
                <a:latin typeface="微軟正黑體"/>
                <a:ea typeface="微軟正黑體"/>
                <a:cs typeface="微軟正黑體"/>
              </a:rPr>
              <a:t>31</a:t>
            </a:r>
            <a:r>
              <a:rPr lang="zh-TW" altLang="zh-TW" sz="2800" smtClean="0">
                <a:solidFill>
                  <a:srgbClr val="005A58"/>
                </a:solidFill>
                <a:latin typeface="微軟正黑體"/>
                <a:ea typeface="微軟正黑體"/>
                <a:cs typeface="微軟正黑體"/>
              </a:rPr>
              <a:t>日以前訂定</a:t>
            </a:r>
            <a:r>
              <a:rPr lang="zh-TW" altLang="zh-TW" sz="2800" smtClean="0">
                <a:solidFill>
                  <a:srgbClr val="C00000"/>
                </a:solidFill>
                <a:latin typeface="微軟正黑體"/>
                <a:ea typeface="微軟正黑體"/>
                <a:cs typeface="微軟正黑體"/>
              </a:rPr>
              <a:t>環境教育計畫</a:t>
            </a:r>
            <a:r>
              <a:rPr lang="zh-TW" altLang="zh-TW" sz="2800" smtClean="0">
                <a:solidFill>
                  <a:srgbClr val="005A58"/>
                </a:solidFill>
                <a:latin typeface="微軟正黑體"/>
                <a:ea typeface="微軟正黑體"/>
                <a:cs typeface="微軟正黑體"/>
              </a:rPr>
              <a:t>，推展環境教育，所有職員工、教師、學生均應於每年</a:t>
            </a:r>
            <a:r>
              <a:rPr lang="en-US" altLang="zh-TW" sz="2800" smtClean="0">
                <a:solidFill>
                  <a:srgbClr val="005A58"/>
                </a:solidFill>
                <a:latin typeface="微軟正黑體"/>
                <a:ea typeface="微軟正黑體"/>
                <a:cs typeface="微軟正黑體"/>
              </a:rPr>
              <a:t>12</a:t>
            </a:r>
            <a:r>
              <a:rPr lang="zh-TW" altLang="zh-TW" sz="2800" smtClean="0">
                <a:solidFill>
                  <a:srgbClr val="005A58"/>
                </a:solidFill>
                <a:latin typeface="微軟正黑體"/>
                <a:ea typeface="微軟正黑體"/>
                <a:cs typeface="微軟正黑體"/>
              </a:rPr>
              <a:t>月</a:t>
            </a:r>
            <a:r>
              <a:rPr lang="en-US" altLang="zh-TW" sz="2800" smtClean="0">
                <a:solidFill>
                  <a:srgbClr val="005A58"/>
                </a:solidFill>
                <a:latin typeface="微軟正黑體"/>
                <a:ea typeface="微軟正黑體"/>
                <a:cs typeface="微軟正黑體"/>
              </a:rPr>
              <a:t>31</a:t>
            </a:r>
            <a:r>
              <a:rPr lang="zh-TW" altLang="zh-TW" sz="2800" smtClean="0">
                <a:solidFill>
                  <a:srgbClr val="005A58"/>
                </a:solidFill>
                <a:latin typeface="微軟正黑體"/>
                <a:ea typeface="微軟正黑體"/>
                <a:cs typeface="微軟正黑體"/>
              </a:rPr>
              <a:t>日以前參加四小時以上環境教育，並於翌年</a:t>
            </a:r>
            <a:r>
              <a:rPr lang="en-US" altLang="zh-TW" sz="2800" smtClean="0">
                <a:solidFill>
                  <a:srgbClr val="005A58"/>
                </a:solidFill>
                <a:latin typeface="微軟正黑體"/>
                <a:ea typeface="微軟正黑體"/>
                <a:cs typeface="微軟正黑體"/>
              </a:rPr>
              <a:t>1</a:t>
            </a:r>
            <a:r>
              <a:rPr lang="zh-TW" altLang="zh-TW" sz="2800" smtClean="0">
                <a:solidFill>
                  <a:srgbClr val="005A58"/>
                </a:solidFill>
                <a:latin typeface="微軟正黑體"/>
                <a:ea typeface="微軟正黑體"/>
                <a:cs typeface="微軟正黑體"/>
              </a:rPr>
              <a:t>月</a:t>
            </a:r>
            <a:r>
              <a:rPr lang="en-US" altLang="zh-TW" sz="2800" smtClean="0">
                <a:solidFill>
                  <a:srgbClr val="005A58"/>
                </a:solidFill>
                <a:latin typeface="微軟正黑體"/>
                <a:ea typeface="微軟正黑體"/>
                <a:cs typeface="微軟正黑體"/>
              </a:rPr>
              <a:t>31</a:t>
            </a:r>
            <a:r>
              <a:rPr lang="zh-TW" altLang="zh-TW" sz="2800" smtClean="0">
                <a:solidFill>
                  <a:srgbClr val="005A58"/>
                </a:solidFill>
                <a:latin typeface="微軟正黑體"/>
                <a:ea typeface="微軟正黑體"/>
                <a:cs typeface="微軟正黑體"/>
              </a:rPr>
              <a:t>日前至環保署網站申報成果。另環境教育形式以課程、演講、討論、網路學習、體驗、實驗（習）、</a:t>
            </a:r>
            <a:r>
              <a:rPr lang="zh-TW" altLang="zh-TW" sz="2800" smtClean="0">
                <a:solidFill>
                  <a:srgbClr val="C00000"/>
                </a:solidFill>
                <a:latin typeface="微軟正黑體"/>
                <a:ea typeface="微軟正黑體"/>
                <a:cs typeface="微軟正黑體"/>
              </a:rPr>
              <a:t>戶外學習（應選擇環境教育設施或場所）</a:t>
            </a:r>
            <a:r>
              <a:rPr lang="zh-TW" altLang="zh-TW" sz="2800" smtClean="0">
                <a:solidFill>
                  <a:srgbClr val="005A58"/>
                </a:solidFill>
                <a:latin typeface="微軟正黑體"/>
                <a:ea typeface="微軟正黑體"/>
                <a:cs typeface="微軟正黑體"/>
              </a:rPr>
              <a:t>、參訪、影片觀賞、實作及其他活動為之（第</a:t>
            </a:r>
            <a:r>
              <a:rPr lang="en-US" altLang="zh-TW" sz="2800" smtClean="0">
                <a:solidFill>
                  <a:srgbClr val="005A58"/>
                </a:solidFill>
                <a:latin typeface="微軟正黑體"/>
                <a:ea typeface="微軟正黑體"/>
                <a:cs typeface="微軟正黑體"/>
              </a:rPr>
              <a:t>19</a:t>
            </a:r>
            <a:r>
              <a:rPr lang="zh-TW" altLang="zh-TW" sz="2800" smtClean="0">
                <a:solidFill>
                  <a:srgbClr val="005A58"/>
                </a:solidFill>
                <a:latin typeface="微軟正黑體"/>
                <a:ea typeface="微軟正黑體"/>
                <a:cs typeface="微軟正黑體"/>
              </a:rPr>
              <a:t>條）。</a:t>
            </a:r>
          </a:p>
          <a:p>
            <a:pPr marL="400050" lvl="1" indent="0" eaLnBrk="1" hangingPunct="1">
              <a:buFontTx/>
              <a:buNone/>
            </a:pPr>
            <a:endParaRPr lang="en-US" altLang="zh-TW" smtClean="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1979613" y="692150"/>
            <a:ext cx="5184775" cy="635000"/>
          </a:xfrm>
        </p:spPr>
        <p:txBody>
          <a:bodyPr/>
          <a:lstStyle/>
          <a:p>
            <a:pPr eaLnBrk="1" hangingPunct="1"/>
            <a:r>
              <a:rPr lang="zh-TW" altLang="en-US" sz="3200" b="1" smtClean="0">
                <a:solidFill>
                  <a:srgbClr val="FF6600"/>
                </a:solidFill>
                <a:latin typeface="微軟正黑體"/>
                <a:ea typeface="微軟正黑體"/>
                <a:cs typeface="微軟正黑體"/>
              </a:rPr>
              <a:t>與學校教育相關的條文內容</a:t>
            </a:r>
            <a:endParaRPr lang="zh-TW" altLang="zh-TW" sz="3200" b="1" smtClean="0">
              <a:solidFill>
                <a:srgbClr val="FF6600"/>
              </a:solidFill>
              <a:latin typeface="微軟正黑體"/>
              <a:ea typeface="微軟正黑體"/>
              <a:cs typeface="微軟正黑體"/>
            </a:endParaRPr>
          </a:p>
        </p:txBody>
      </p:sp>
      <p:sp>
        <p:nvSpPr>
          <p:cNvPr id="20482" name="Rectangle 3"/>
          <p:cNvSpPr>
            <a:spLocks noGrp="1" noChangeArrowheads="1"/>
          </p:cNvSpPr>
          <p:nvPr>
            <p:ph type="body" idx="1"/>
          </p:nvPr>
        </p:nvSpPr>
        <p:spPr>
          <a:xfrm>
            <a:off x="468313" y="1773238"/>
            <a:ext cx="8229600" cy="4032250"/>
          </a:xfrm>
        </p:spPr>
        <p:txBody>
          <a:bodyPr/>
          <a:lstStyle/>
          <a:p>
            <a:r>
              <a:rPr lang="zh-TW" altLang="zh-TW" sz="2800" smtClean="0">
                <a:solidFill>
                  <a:srgbClr val="005A58"/>
                </a:solidFill>
                <a:latin typeface="微軟正黑體"/>
                <a:ea typeface="微軟正黑體"/>
                <a:cs typeface="微軟正黑體"/>
              </a:rPr>
              <a:t>各級主管機關及中央目的事業主管機關應輔導及獎勵民間運用公、私有閒置空間或建築物設置環境教育設施、場所，並輔導獎勵國民主動加入環境教育志工。</a:t>
            </a:r>
            <a:endParaRPr lang="en-US" altLang="zh-TW" sz="2800" smtClean="0">
              <a:solidFill>
                <a:srgbClr val="005A58"/>
              </a:solidFill>
              <a:latin typeface="微軟正黑體"/>
              <a:ea typeface="微軟正黑體"/>
              <a:cs typeface="微軟正黑體"/>
            </a:endParaRPr>
          </a:p>
          <a:p>
            <a:endParaRPr lang="zh-TW" altLang="zh-TW" sz="2800" smtClean="0">
              <a:solidFill>
                <a:srgbClr val="005A58"/>
              </a:solidFill>
              <a:latin typeface="微軟正黑體"/>
              <a:ea typeface="微軟正黑體"/>
              <a:cs typeface="微軟正黑體"/>
            </a:endParaRPr>
          </a:p>
          <a:p>
            <a:r>
              <a:rPr lang="zh-TW" altLang="zh-TW" sz="2800" smtClean="0">
                <a:solidFill>
                  <a:srgbClr val="005A58"/>
                </a:solidFill>
                <a:latin typeface="微軟正黑體"/>
                <a:ea typeface="微軟正黑體"/>
                <a:cs typeface="微軟正黑體"/>
              </a:rPr>
              <a:t>違反第</a:t>
            </a:r>
            <a:r>
              <a:rPr lang="en-US" altLang="zh-TW" sz="2800" smtClean="0">
                <a:solidFill>
                  <a:srgbClr val="005A58"/>
                </a:solidFill>
                <a:latin typeface="微軟正黑體"/>
                <a:ea typeface="微軟正黑體"/>
                <a:cs typeface="微軟正黑體"/>
              </a:rPr>
              <a:t>19</a:t>
            </a:r>
            <a:r>
              <a:rPr lang="zh-TW" altLang="zh-TW" sz="2800" smtClean="0">
                <a:solidFill>
                  <a:srgbClr val="005A58"/>
                </a:solidFill>
                <a:latin typeface="微軟正黑體"/>
                <a:ea typeface="微軟正黑體"/>
                <a:cs typeface="微軟正黑體"/>
              </a:rPr>
              <a:t>條第一項者處新臺幣五千元以上一萬五千元以下罰鍰，並令其有代表權之人或負責環境保護權責人員接受一小時以上八小時以下環境講習。</a:t>
            </a:r>
          </a:p>
          <a:p>
            <a:pPr marL="400050" lvl="1" indent="0" eaLnBrk="1" hangingPunct="1">
              <a:buFontTx/>
              <a:buNone/>
            </a:pPr>
            <a:endParaRPr lang="en-US" altLang="zh-TW" smtClean="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403350" y="692150"/>
            <a:ext cx="6337300" cy="635000"/>
          </a:xfrm>
        </p:spPr>
        <p:txBody>
          <a:bodyPr/>
          <a:lstStyle/>
          <a:p>
            <a:pPr eaLnBrk="1" hangingPunct="1"/>
            <a:r>
              <a:rPr lang="zh-TW" altLang="zh-TW" sz="3200" b="1" smtClean="0">
                <a:solidFill>
                  <a:srgbClr val="FF6600"/>
                </a:solidFill>
                <a:latin typeface="微軟正黑體"/>
                <a:ea typeface="微軟正黑體"/>
                <a:cs typeface="微軟正黑體"/>
              </a:rPr>
              <a:t>學校、家長及民間團體的主要關切</a:t>
            </a:r>
          </a:p>
        </p:txBody>
      </p:sp>
      <p:sp>
        <p:nvSpPr>
          <p:cNvPr id="21506" name="Rectangle 3"/>
          <p:cNvSpPr>
            <a:spLocks noGrp="1" noChangeArrowheads="1"/>
          </p:cNvSpPr>
          <p:nvPr>
            <p:ph type="body" idx="1"/>
          </p:nvPr>
        </p:nvSpPr>
        <p:spPr>
          <a:xfrm>
            <a:off x="468313" y="1773238"/>
            <a:ext cx="8229600" cy="4032250"/>
          </a:xfrm>
        </p:spPr>
        <p:txBody>
          <a:bodyPr/>
          <a:lstStyle/>
          <a:p>
            <a:r>
              <a:rPr lang="zh-TW" altLang="zh-TW" sz="2800" smtClean="0">
                <a:solidFill>
                  <a:srgbClr val="005A58"/>
                </a:solidFill>
                <a:latin typeface="微軟正黑體"/>
                <a:ea typeface="微軟正黑體"/>
                <a:cs typeface="微軟正黑體"/>
              </a:rPr>
              <a:t>環境教育計畫如何規劃、執行、和填報執行成果？ </a:t>
            </a:r>
          </a:p>
          <a:p>
            <a:r>
              <a:rPr lang="zh-TW" altLang="zh-TW" sz="2800" smtClean="0">
                <a:solidFill>
                  <a:srgbClr val="005A58"/>
                </a:solidFill>
                <a:latin typeface="微軟正黑體"/>
                <a:ea typeface="微軟正黑體"/>
                <a:cs typeface="微軟正黑體"/>
              </a:rPr>
              <a:t>學校教師如何增強環境教育能力及如何認證？</a:t>
            </a:r>
          </a:p>
          <a:p>
            <a:r>
              <a:rPr lang="zh-TW" altLang="zh-TW" sz="2800" smtClean="0">
                <a:solidFill>
                  <a:srgbClr val="005A58"/>
                </a:solidFill>
                <a:latin typeface="微軟正黑體"/>
                <a:ea typeface="微軟正黑體"/>
                <a:cs typeface="微軟正黑體"/>
              </a:rPr>
              <a:t>如何搭配四小時環境教育的規定，推動深度體驗的戶外學習？</a:t>
            </a:r>
          </a:p>
          <a:p>
            <a:pPr marL="400050" lvl="1" indent="0" eaLnBrk="1" hangingPunct="1">
              <a:buFontTx/>
              <a:buNone/>
            </a:pPr>
            <a:endParaRPr lang="en-US" altLang="zh-TW" smtClean="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標題 1"/>
          <p:cNvSpPr>
            <a:spLocks noGrp="1"/>
          </p:cNvSpPr>
          <p:nvPr>
            <p:ph type="title"/>
          </p:nvPr>
        </p:nvSpPr>
        <p:spPr/>
        <p:txBody>
          <a:bodyPr/>
          <a:lstStyle/>
          <a:p>
            <a:pPr eaLnBrk="1" hangingPunct="1"/>
            <a:r>
              <a:rPr lang="zh-TW" altLang="en-US" sz="3200" b="1" smtClean="0">
                <a:solidFill>
                  <a:srgbClr val="FF6600"/>
                </a:solidFill>
                <a:latin typeface="微軟正黑體"/>
                <a:ea typeface="細明體" pitchFamily="49" charset="-120"/>
              </a:rPr>
              <a:t>環境教育法推動所需資源</a:t>
            </a:r>
            <a:r>
              <a:rPr lang="en-US" altLang="zh-TW" sz="3200" b="1" smtClean="0">
                <a:solidFill>
                  <a:srgbClr val="FF6600"/>
                </a:solidFill>
                <a:latin typeface="細明體"/>
                <a:ea typeface="細明體" pitchFamily="49" charset="-120"/>
              </a:rPr>
              <a:t>—</a:t>
            </a:r>
            <a:r>
              <a:rPr lang="zh-TW" altLang="en-US" sz="3200" b="1" smtClean="0">
                <a:solidFill>
                  <a:srgbClr val="FF6600"/>
                </a:solidFill>
                <a:latin typeface="微軟正黑體"/>
                <a:ea typeface="細明體" pitchFamily="49" charset="-120"/>
              </a:rPr>
              <a:t>環教機構</a:t>
            </a:r>
            <a:endParaRPr lang="zh-TW" altLang="en-US" sz="3200" smtClean="0">
              <a:solidFill>
                <a:srgbClr val="FF6600"/>
              </a:solidFill>
              <a:latin typeface="微軟正黑體"/>
              <a:ea typeface="細明體" pitchFamily="49" charset="-120"/>
            </a:endParaRPr>
          </a:p>
        </p:txBody>
      </p:sp>
      <p:sp>
        <p:nvSpPr>
          <p:cNvPr id="22530" name="內容版面配置區 2"/>
          <p:cNvSpPr>
            <a:spLocks noGrp="1"/>
          </p:cNvSpPr>
          <p:nvPr>
            <p:ph idx="1"/>
          </p:nvPr>
        </p:nvSpPr>
        <p:spPr/>
        <p:txBody>
          <a:bodyPr/>
          <a:lstStyle/>
          <a:p>
            <a:pPr eaLnBrk="1" hangingPunct="1"/>
            <a:r>
              <a:rPr lang="zh-TW" altLang="en-US" b="1" smtClean="0">
                <a:solidFill>
                  <a:srgbClr val="008080"/>
                </a:solidFill>
                <a:latin typeface="微軟正黑體"/>
                <a:ea typeface="細明體" pitchFamily="49" charset="-120"/>
              </a:rPr>
              <a:t>環境教育需求：環教機構</a:t>
            </a:r>
            <a:endParaRPr lang="en-US" altLang="zh-TW" b="1" smtClean="0">
              <a:solidFill>
                <a:srgbClr val="008080"/>
              </a:solidFill>
              <a:latin typeface="微軟正黑體"/>
              <a:ea typeface="細明體" pitchFamily="49" charset="-120"/>
            </a:endParaRPr>
          </a:p>
          <a:p>
            <a:pPr lvl="1" eaLnBrk="1" hangingPunct="1"/>
            <a:r>
              <a:rPr lang="zh-TW" altLang="en-US" smtClean="0">
                <a:solidFill>
                  <a:srgbClr val="008080"/>
                </a:solidFill>
                <a:latin typeface="微軟正黑體"/>
                <a:ea typeface="細明體" pitchFamily="49" charset="-120"/>
              </a:rPr>
              <a:t>培訓環教人員（參與人員認證管道之一）</a:t>
            </a:r>
            <a:endParaRPr lang="en-US" altLang="zh-TW" smtClean="0">
              <a:solidFill>
                <a:srgbClr val="008080"/>
              </a:solidFill>
              <a:latin typeface="微軟正黑體"/>
              <a:ea typeface="細明體" pitchFamily="49" charset="-120"/>
            </a:endParaRPr>
          </a:p>
          <a:p>
            <a:pPr lvl="1" eaLnBrk="1" hangingPunct="1"/>
            <a:r>
              <a:rPr lang="zh-TW" altLang="en-US" smtClean="0">
                <a:solidFill>
                  <a:srgbClr val="008080"/>
                </a:solidFill>
                <a:latin typeface="微軟正黑體"/>
                <a:ea typeface="細明體" pitchFamily="49" charset="-120"/>
              </a:rPr>
              <a:t>開設環境講習課程（違反環保令之強制環教）</a:t>
            </a:r>
            <a:endParaRPr lang="en-US" altLang="zh-TW" smtClean="0">
              <a:solidFill>
                <a:srgbClr val="008080"/>
              </a:solidFill>
              <a:latin typeface="微軟正黑體"/>
              <a:ea typeface="細明體" pitchFamily="49" charset="-120"/>
            </a:endParaRPr>
          </a:p>
          <a:p>
            <a:pPr lvl="1" eaLnBrk="1" hangingPunct="1"/>
            <a:r>
              <a:rPr lang="zh-TW" altLang="en-US" smtClean="0">
                <a:solidFill>
                  <a:srgbClr val="FF3300"/>
                </a:solidFill>
                <a:latin typeface="微軟正黑體"/>
                <a:ea typeface="細明體" pitchFamily="49" charset="-120"/>
              </a:rPr>
              <a:t>需由環保署認證通過</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zh-TW" altLang="en-US" b="1" smtClean="0">
                <a:solidFill>
                  <a:srgbClr val="FF6600"/>
                </a:solidFill>
                <a:ea typeface="細明體" pitchFamily="49" charset="-120"/>
              </a:rPr>
              <a:t>環境教育法推動所需資源</a:t>
            </a:r>
            <a:r>
              <a:rPr lang="en-US" altLang="zh-TW" b="1" smtClean="0">
                <a:solidFill>
                  <a:srgbClr val="FF6600"/>
                </a:solidFill>
                <a:latin typeface="細明體"/>
                <a:ea typeface="細明體" pitchFamily="49" charset="-120"/>
              </a:rPr>
              <a:t>—</a:t>
            </a:r>
            <a:r>
              <a:rPr lang="zh-TW" altLang="en-US" b="1" smtClean="0">
                <a:solidFill>
                  <a:srgbClr val="FF6600"/>
                </a:solidFill>
                <a:ea typeface="細明體" pitchFamily="49" charset="-120"/>
              </a:rPr>
              <a:t>環教人力</a:t>
            </a:r>
          </a:p>
        </p:txBody>
      </p:sp>
      <p:sp>
        <p:nvSpPr>
          <p:cNvPr id="23554" name="Rectangle 3"/>
          <p:cNvSpPr>
            <a:spLocks noGrp="1" noChangeArrowheads="1"/>
          </p:cNvSpPr>
          <p:nvPr>
            <p:ph type="body" idx="1"/>
          </p:nvPr>
        </p:nvSpPr>
        <p:spPr>
          <a:xfrm>
            <a:off x="395288" y="1752600"/>
            <a:ext cx="7705725" cy="4267200"/>
          </a:xfrm>
        </p:spPr>
        <p:txBody>
          <a:bodyPr/>
          <a:lstStyle/>
          <a:p>
            <a:pPr eaLnBrk="1" hangingPunct="1"/>
            <a:r>
              <a:rPr lang="zh-TW" altLang="en-US" sz="2600" b="1" smtClean="0">
                <a:solidFill>
                  <a:srgbClr val="008080"/>
                </a:solidFill>
                <a:latin typeface="細明體" pitchFamily="49" charset="-120"/>
                <a:ea typeface="細明體" pitchFamily="49" charset="-120"/>
              </a:rPr>
              <a:t>環境教育需求：人力</a:t>
            </a:r>
            <a:r>
              <a:rPr lang="en-US" altLang="zh-TW" sz="2600" b="1" smtClean="0">
                <a:solidFill>
                  <a:srgbClr val="008080"/>
                </a:solidFill>
                <a:latin typeface="細明體" pitchFamily="49" charset="-120"/>
                <a:ea typeface="細明體" pitchFamily="49" charset="-120"/>
              </a:rPr>
              <a:t>—</a:t>
            </a:r>
            <a:r>
              <a:rPr lang="zh-TW" altLang="en-US" sz="2600" b="1" smtClean="0">
                <a:solidFill>
                  <a:srgbClr val="008080"/>
                </a:solidFill>
                <a:latin typeface="細明體" pitchFamily="49" charset="-120"/>
                <a:ea typeface="細明體" pitchFamily="49" charset="-120"/>
              </a:rPr>
              <a:t>強制要求</a:t>
            </a:r>
          </a:p>
          <a:p>
            <a:pPr lvl="1" eaLnBrk="1" hangingPunct="1"/>
            <a:r>
              <a:rPr lang="zh-TW" altLang="en-US" sz="2400" b="1" smtClean="0">
                <a:solidFill>
                  <a:srgbClr val="008080"/>
                </a:solidFill>
                <a:latin typeface="細明體" pitchFamily="49" charset="-120"/>
                <a:ea typeface="細明體" pitchFamily="49" charset="-120"/>
              </a:rPr>
              <a:t>各級機關、學校需指定單位或人員辦理環境教育之規劃、宣導、推動、輔導、獎勵、評鑑等</a:t>
            </a:r>
          </a:p>
          <a:p>
            <a:pPr lvl="1" eaLnBrk="1" hangingPunct="1"/>
            <a:r>
              <a:rPr lang="zh-TW" altLang="en-US" sz="2400" b="1" smtClean="0">
                <a:solidFill>
                  <a:srgbClr val="008080"/>
                </a:solidFill>
                <a:latin typeface="細明體" pitchFamily="49" charset="-120"/>
                <a:ea typeface="細明體" pitchFamily="49" charset="-120"/>
              </a:rPr>
              <a:t>法定實施環教之單位需指定專人推廣環教，學校部份</a:t>
            </a:r>
            <a:r>
              <a:rPr lang="en-US" altLang="zh-TW" sz="2400" b="1" smtClean="0">
                <a:solidFill>
                  <a:srgbClr val="008080"/>
                </a:solidFill>
                <a:latin typeface="細明體" pitchFamily="49" charset="-120"/>
                <a:ea typeface="細明體" pitchFamily="49" charset="-120"/>
              </a:rPr>
              <a:t>105</a:t>
            </a:r>
            <a:r>
              <a:rPr lang="zh-TW" altLang="en-US" sz="2400" b="1" smtClean="0">
                <a:solidFill>
                  <a:srgbClr val="008080"/>
                </a:solidFill>
                <a:latin typeface="細明體" pitchFamily="49" charset="-120"/>
                <a:ea typeface="細明體" pitchFamily="49" charset="-120"/>
              </a:rPr>
              <a:t>年</a:t>
            </a:r>
            <a:r>
              <a:rPr lang="en-US" altLang="zh-TW" sz="2400" b="1" smtClean="0">
                <a:solidFill>
                  <a:srgbClr val="008080"/>
                </a:solidFill>
                <a:latin typeface="細明體" pitchFamily="49" charset="-120"/>
                <a:ea typeface="細明體" pitchFamily="49" charset="-120"/>
              </a:rPr>
              <a:t>6</a:t>
            </a:r>
            <a:r>
              <a:rPr lang="zh-TW" altLang="en-US" sz="2400" b="1" smtClean="0">
                <a:solidFill>
                  <a:srgbClr val="008080"/>
                </a:solidFill>
                <a:latin typeface="細明體" pitchFamily="49" charset="-120"/>
                <a:ea typeface="細明體" pitchFamily="49" charset="-120"/>
              </a:rPr>
              <a:t>月</a:t>
            </a:r>
            <a:r>
              <a:rPr lang="en-US" altLang="zh-TW" sz="2400" b="1" smtClean="0">
                <a:solidFill>
                  <a:srgbClr val="008080"/>
                </a:solidFill>
                <a:latin typeface="細明體" pitchFamily="49" charset="-120"/>
                <a:ea typeface="細明體" pitchFamily="49" charset="-120"/>
              </a:rPr>
              <a:t>5</a:t>
            </a:r>
            <a:r>
              <a:rPr lang="zh-TW" altLang="en-US" sz="2400" b="1" smtClean="0">
                <a:solidFill>
                  <a:srgbClr val="008080"/>
                </a:solidFill>
                <a:latin typeface="細明體" pitchFamily="49" charset="-120"/>
                <a:ea typeface="細明體" pitchFamily="49" charset="-120"/>
              </a:rPr>
              <a:t>日後需為認證合格環教人員。</a:t>
            </a:r>
          </a:p>
          <a:p>
            <a:pPr eaLnBrk="1" hangingPunct="1"/>
            <a:endParaRPr lang="en-US" altLang="zh-TW" sz="2200" b="1" smtClean="0">
              <a:solidFill>
                <a:schemeClr val="accent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zh-TW" altLang="en-US" b="1" smtClean="0">
                <a:solidFill>
                  <a:srgbClr val="FF6600"/>
                </a:solidFill>
                <a:ea typeface="細明體" pitchFamily="49" charset="-120"/>
              </a:rPr>
              <a:t>環境教育法推動所需資源</a:t>
            </a:r>
            <a:r>
              <a:rPr lang="en-US" altLang="zh-TW" b="1" smtClean="0">
                <a:solidFill>
                  <a:srgbClr val="FF6600"/>
                </a:solidFill>
                <a:latin typeface="細明體"/>
                <a:ea typeface="細明體" pitchFamily="49" charset="-120"/>
              </a:rPr>
              <a:t>—</a:t>
            </a:r>
            <a:r>
              <a:rPr lang="zh-TW" altLang="en-US" b="1" smtClean="0">
                <a:solidFill>
                  <a:srgbClr val="FF6600"/>
                </a:solidFill>
                <a:ea typeface="細明體" pitchFamily="49" charset="-120"/>
              </a:rPr>
              <a:t>環教人力</a:t>
            </a:r>
          </a:p>
        </p:txBody>
      </p:sp>
      <p:sp>
        <p:nvSpPr>
          <p:cNvPr id="24578" name="Rectangle 3"/>
          <p:cNvSpPr>
            <a:spLocks noGrp="1" noChangeArrowheads="1"/>
          </p:cNvSpPr>
          <p:nvPr>
            <p:ph type="body" idx="1"/>
          </p:nvPr>
        </p:nvSpPr>
        <p:spPr/>
        <p:txBody>
          <a:bodyPr/>
          <a:lstStyle/>
          <a:p>
            <a:pPr eaLnBrk="1" hangingPunct="1"/>
            <a:r>
              <a:rPr lang="zh-TW" altLang="en-US" b="1" smtClean="0">
                <a:solidFill>
                  <a:srgbClr val="008080"/>
                </a:solidFill>
                <a:ea typeface="新細明體" charset="-120"/>
              </a:rPr>
              <a:t>環境教育需求：人力</a:t>
            </a:r>
            <a:r>
              <a:rPr lang="en-US" altLang="zh-TW" b="1" smtClean="0">
                <a:solidFill>
                  <a:srgbClr val="008080"/>
                </a:solidFill>
                <a:latin typeface="新細明體"/>
                <a:ea typeface="新細明體" charset="-120"/>
              </a:rPr>
              <a:t>—</a:t>
            </a:r>
            <a:r>
              <a:rPr lang="zh-TW" altLang="en-US" b="1" smtClean="0">
                <a:solidFill>
                  <a:srgbClr val="008080"/>
                </a:solidFill>
                <a:ea typeface="新細明體" charset="-120"/>
              </a:rPr>
              <a:t>市場需求</a:t>
            </a:r>
          </a:p>
          <a:p>
            <a:pPr lvl="1" eaLnBrk="1" hangingPunct="1"/>
            <a:r>
              <a:rPr lang="zh-TW" altLang="en-US" b="1" smtClean="0">
                <a:solidFill>
                  <a:srgbClr val="008080"/>
                </a:solidFill>
              </a:rPr>
              <a:t>環教場域（設施、場所）之規劃、管理與環教人員</a:t>
            </a:r>
          </a:p>
          <a:p>
            <a:pPr lvl="1" eaLnBrk="1" hangingPunct="1"/>
            <a:r>
              <a:rPr lang="zh-TW" altLang="en-US" b="1" smtClean="0">
                <a:solidFill>
                  <a:srgbClr val="008080"/>
                </a:solidFill>
              </a:rPr>
              <a:t>環境講習、各種環教課程、活動之課程發展人員及講師</a:t>
            </a:r>
          </a:p>
          <a:p>
            <a:pPr lvl="1" eaLnBrk="1" hangingPunct="1"/>
            <a:r>
              <a:rPr lang="zh-TW" altLang="en-US" b="1" smtClean="0">
                <a:solidFill>
                  <a:srgbClr val="008080"/>
                </a:solidFill>
              </a:rPr>
              <a:t>志工</a:t>
            </a:r>
          </a:p>
          <a:p>
            <a:pPr lvl="2" eaLnBrk="1" hangingPunct="1"/>
            <a:endParaRPr lang="zh-TW" altLang="en-US" b="1" smtClean="0">
              <a:ea typeface="標楷體" pitchFamily="65" charset="-120"/>
            </a:endParaRPr>
          </a:p>
          <a:p>
            <a:pPr eaLnBrk="1" hangingPunct="1"/>
            <a:endParaRPr lang="en-US" altLang="zh-TW"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zh-TW" altLang="en-US" sz="3200" b="1" smtClean="0">
                <a:solidFill>
                  <a:srgbClr val="FF6600"/>
                </a:solidFill>
                <a:ea typeface="新細明體" charset="-120"/>
              </a:rPr>
              <a:t>環境教育法推動所需資源</a:t>
            </a:r>
            <a:r>
              <a:rPr lang="en-US" altLang="zh-TW" sz="3200" b="1" smtClean="0">
                <a:solidFill>
                  <a:srgbClr val="FF6600"/>
                </a:solidFill>
                <a:latin typeface="新細明體"/>
                <a:ea typeface="新細明體" charset="-120"/>
              </a:rPr>
              <a:t>—</a:t>
            </a:r>
            <a:r>
              <a:rPr lang="zh-TW" altLang="en-US" sz="3200" b="1" smtClean="0">
                <a:solidFill>
                  <a:srgbClr val="FF6600"/>
                </a:solidFill>
                <a:ea typeface="新細明體" charset="-120"/>
              </a:rPr>
              <a:t>環教場域</a:t>
            </a:r>
          </a:p>
        </p:txBody>
      </p:sp>
      <p:sp>
        <p:nvSpPr>
          <p:cNvPr id="25602" name="Rectangle 3"/>
          <p:cNvSpPr>
            <a:spLocks noGrp="1" noChangeArrowheads="1"/>
          </p:cNvSpPr>
          <p:nvPr>
            <p:ph type="body" idx="1"/>
          </p:nvPr>
        </p:nvSpPr>
        <p:spPr>
          <a:xfrm>
            <a:off x="611188" y="1752600"/>
            <a:ext cx="7993062" cy="4267200"/>
          </a:xfrm>
        </p:spPr>
        <p:txBody>
          <a:bodyPr/>
          <a:lstStyle/>
          <a:p>
            <a:pPr eaLnBrk="1" hangingPunct="1"/>
            <a:r>
              <a:rPr lang="zh-TW" altLang="en-US" b="1" smtClean="0">
                <a:solidFill>
                  <a:srgbClr val="008080"/>
                </a:solidFill>
                <a:latin typeface="新細明體" charset="-120"/>
                <a:ea typeface="新細明體" charset="-120"/>
              </a:rPr>
              <a:t>環教場域</a:t>
            </a:r>
            <a:r>
              <a:rPr lang="en-US" altLang="zh-TW" b="1" smtClean="0">
                <a:solidFill>
                  <a:srgbClr val="008080"/>
                </a:solidFill>
                <a:latin typeface="新細明體" charset="-120"/>
                <a:ea typeface="新細明體" charset="-120"/>
              </a:rPr>
              <a:t>--</a:t>
            </a:r>
            <a:r>
              <a:rPr lang="zh-TW" altLang="en-US" b="1" smtClean="0">
                <a:solidFill>
                  <a:srgbClr val="008080"/>
                </a:solidFill>
                <a:latin typeface="新細明體" charset="-120"/>
                <a:ea typeface="新細明體" charset="-120"/>
              </a:rPr>
              <a:t>場所與設施</a:t>
            </a:r>
          </a:p>
          <a:p>
            <a:pPr lvl="1" eaLnBrk="1" hangingPunct="1"/>
            <a:r>
              <a:rPr lang="zh-TW" altLang="en-US" b="1" smtClean="0">
                <a:solidFill>
                  <a:srgbClr val="008080"/>
                </a:solidFill>
                <a:latin typeface="新細明體" charset="-120"/>
              </a:rPr>
              <a:t>環教之戶外學習應於環教場所與設施為之</a:t>
            </a:r>
          </a:p>
          <a:p>
            <a:pPr lvl="1" eaLnBrk="1" hangingPunct="1"/>
            <a:r>
              <a:rPr lang="zh-TW" altLang="en-US" b="1" smtClean="0">
                <a:solidFill>
                  <a:srgbClr val="008080"/>
                </a:solidFill>
                <a:latin typeface="新細明體" charset="-120"/>
              </a:rPr>
              <a:t>環保署應對環教場所與設施進行認證</a:t>
            </a:r>
          </a:p>
          <a:p>
            <a:pPr lvl="1" eaLnBrk="1" hangingPunct="1">
              <a:buFont typeface="Wingdings" pitchFamily="2" charset="2"/>
              <a:buNone/>
            </a:pPr>
            <a:r>
              <a:rPr lang="zh-TW" altLang="en-US" b="1" smtClean="0">
                <a:solidFill>
                  <a:schemeClr val="accent2"/>
                </a:solidFill>
                <a:latin typeface="新細明體" charset="-120"/>
                <a:sym typeface="Wingdings" pitchFamily="2" charset="2"/>
              </a:rPr>
              <a:t></a:t>
            </a:r>
            <a:r>
              <a:rPr lang="zh-TW" altLang="en-US" b="1" smtClean="0">
                <a:solidFill>
                  <a:srgbClr val="FF3300"/>
                </a:solidFill>
                <a:latin typeface="新細明體" charset="-120"/>
                <a:sym typeface="Wingdings" pitchFamily="2" charset="2"/>
              </a:rPr>
              <a:t>往後戶外環境教學需選擇通過環保署認證的場域</a:t>
            </a:r>
            <a:endParaRPr lang="zh-TW" altLang="en-US" b="1" smtClean="0">
              <a:solidFill>
                <a:srgbClr val="FF3300"/>
              </a:solidFill>
              <a:latin typeface="新細明體" charset="-120"/>
            </a:endParaRPr>
          </a:p>
          <a:p>
            <a:pPr eaLnBrk="1" hangingPunct="1"/>
            <a:endParaRPr lang="zh-TW" altLang="en-US" sz="2600" b="1" smtClean="0">
              <a:solidFill>
                <a:srgbClr val="FF6600"/>
              </a:solidFill>
              <a:latin typeface="新細明體" charset="-120"/>
              <a:ea typeface="新細明體" charset="-120"/>
            </a:endParaRPr>
          </a:p>
          <a:p>
            <a:pPr eaLnBrk="1" hangingPunct="1"/>
            <a:endParaRPr lang="en-US" altLang="zh-TW" b="1"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pPr eaLnBrk="1" hangingPunct="1"/>
            <a:r>
              <a:rPr lang="zh-TW" altLang="en-US" sz="3200" b="1" smtClean="0">
                <a:solidFill>
                  <a:srgbClr val="FF6600"/>
                </a:solidFill>
                <a:ea typeface="新細明體" charset="-120"/>
              </a:rPr>
              <a:t>深度體驗的戶外學習</a:t>
            </a:r>
          </a:p>
        </p:txBody>
      </p:sp>
      <p:sp>
        <p:nvSpPr>
          <p:cNvPr id="30723" name="Rectangle 3"/>
          <p:cNvSpPr>
            <a:spLocks noGrp="1" noChangeArrowheads="1"/>
          </p:cNvSpPr>
          <p:nvPr>
            <p:ph type="body" idx="4294967295"/>
          </p:nvPr>
        </p:nvSpPr>
        <p:spPr>
          <a:xfrm>
            <a:off x="611188" y="1752600"/>
            <a:ext cx="7993062" cy="4267200"/>
          </a:xfrm>
        </p:spPr>
        <p:txBody>
          <a:bodyPr/>
          <a:lstStyle/>
          <a:p>
            <a:pPr eaLnBrk="1" hangingPunct="1"/>
            <a:r>
              <a:rPr lang="zh-TW" altLang="en-US" sz="2800" b="1" smtClean="0">
                <a:solidFill>
                  <a:srgbClr val="005A58"/>
                </a:solidFill>
                <a:latin typeface="新細明體" charset="-120"/>
                <a:ea typeface="新細明體" charset="-120"/>
              </a:rPr>
              <a:t>符合學校的教育目標</a:t>
            </a:r>
          </a:p>
          <a:p>
            <a:pPr eaLnBrk="1" hangingPunct="1"/>
            <a:r>
              <a:rPr lang="zh-TW" altLang="en-US" sz="2800" b="1" smtClean="0">
                <a:solidFill>
                  <a:srgbClr val="005A58"/>
                </a:solidFill>
                <a:latin typeface="新細明體" charset="-120"/>
                <a:ea typeface="新細明體" charset="-120"/>
              </a:rPr>
              <a:t>結合學校課程教學</a:t>
            </a:r>
          </a:p>
          <a:p>
            <a:pPr eaLnBrk="1" hangingPunct="1"/>
            <a:r>
              <a:rPr lang="zh-TW" altLang="en-US" sz="2800" b="1" smtClean="0">
                <a:solidFill>
                  <a:srgbClr val="005A58"/>
                </a:solidFill>
                <a:latin typeface="新細明體" charset="-120"/>
                <a:ea typeface="新細明體" charset="-120"/>
              </a:rPr>
              <a:t>深度體驗的活動過程</a:t>
            </a:r>
          </a:p>
          <a:p>
            <a:pPr eaLnBrk="1" hangingPunct="1"/>
            <a:r>
              <a:rPr kumimoji="0" lang="zh-TW" altLang="en-US" sz="2800" b="1" smtClean="0">
                <a:solidFill>
                  <a:srgbClr val="005A58"/>
                </a:solidFill>
                <a:latin typeface="新細明體" charset="-120"/>
                <a:ea typeface="新細明體" charset="-120"/>
              </a:rPr>
              <a:t>生活、文化、與環境的學習</a:t>
            </a:r>
          </a:p>
          <a:p>
            <a:pPr eaLnBrk="1" hangingPunct="1"/>
            <a:endParaRPr lang="zh-TW" altLang="en-US" sz="2600" b="1" smtClean="0">
              <a:solidFill>
                <a:srgbClr val="FF6600"/>
              </a:solidFill>
              <a:latin typeface="新細明體" charset="-120"/>
              <a:ea typeface="新細明體" charset="-120"/>
            </a:endParaRPr>
          </a:p>
          <a:p>
            <a:pPr eaLnBrk="1" hangingPunct="1"/>
            <a:endParaRPr lang="en-US" altLang="zh-TW" b="1"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28625" y="1857375"/>
            <a:ext cx="8286750" cy="2857500"/>
          </a:xfrm>
        </p:spPr>
        <p:txBody>
          <a:bodyPr/>
          <a:lstStyle/>
          <a:p>
            <a:pPr algn="ctr" eaLnBrk="1" hangingPunct="1">
              <a:defRPr/>
            </a:pPr>
            <a:r>
              <a:rPr lang="en-US" altLang="zh-TW" dirty="0" smtClean="0"/>
              <a:t/>
            </a:r>
            <a:br>
              <a:rPr lang="en-US" altLang="zh-TW" dirty="0" smtClean="0"/>
            </a:br>
            <a:r>
              <a:rPr lang="en-US" altLang="zh-TW" dirty="0" smtClean="0"/>
              <a:t/>
            </a:r>
            <a:br>
              <a:rPr lang="en-US" altLang="zh-TW" dirty="0" smtClean="0"/>
            </a:br>
            <a:r>
              <a:rPr lang="en-US" altLang="zh-TW" sz="6600" dirty="0" smtClean="0"/>
              <a:t>The end</a:t>
            </a:r>
            <a:endParaRPr lang="zh-TW" altLang="en-US" sz="6600" dirty="0"/>
          </a:p>
        </p:txBody>
      </p:sp>
    </p:spTree>
  </p:cSld>
  <p:clrMapOvr>
    <a:masterClrMapping/>
  </p:clrMapOvr>
</p:sld>
</file>

<file path=ppt/theme/theme1.xml><?xml version="1.0" encoding="utf-8"?>
<a:theme xmlns:a="http://schemas.openxmlformats.org/drawingml/2006/main" name="古典風華版">
  <a:themeElements>
    <a:clrScheme name="古典風華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古典風華版">
      <a:majorFont>
        <a:latin typeface="Arial"/>
        <a:ea typeface="標楷體"/>
        <a:cs typeface=""/>
      </a:majorFont>
      <a:minorFont>
        <a:latin typeface="Arial"/>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古典風華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古典風華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古典風華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古典風華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古典風華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古典風華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古典風華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古典風華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古典風華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古典風華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古典風華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古典風華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古典風華版</Template>
  <TotalTime>436</TotalTime>
  <Words>1707</Words>
  <Application>Microsoft Office PowerPoint</Application>
  <PresentationFormat>On-screen Show (4:3)</PresentationFormat>
  <Paragraphs>111</Paragraphs>
  <Slides>14</Slides>
  <Notes>0</Notes>
  <HiddenSlides>0</HiddenSlides>
  <MMClips>0</MMClips>
  <ScaleCrop>false</ScaleCrop>
  <HeadingPairs>
    <vt:vector size="6" baseType="variant">
      <vt:variant>
        <vt:lpstr>使用字型</vt:lpstr>
      </vt:variant>
      <vt:variant>
        <vt:i4>9</vt:i4>
      </vt:variant>
      <vt:variant>
        <vt:lpstr>簡報設計範本</vt:lpstr>
      </vt:variant>
      <vt:variant>
        <vt:i4>4</vt:i4>
      </vt:variant>
      <vt:variant>
        <vt:lpstr>投影片標題</vt:lpstr>
      </vt:variant>
      <vt:variant>
        <vt:i4>14</vt:i4>
      </vt:variant>
    </vt:vector>
  </HeadingPairs>
  <TitlesOfParts>
    <vt:vector size="27" baseType="lpstr">
      <vt:lpstr>Arial</vt:lpstr>
      <vt:lpstr>新細明體</vt:lpstr>
      <vt:lpstr>標楷體</vt:lpstr>
      <vt:lpstr>Calibri</vt:lpstr>
      <vt:lpstr>超研澤超圓</vt:lpstr>
      <vt:lpstr>Times New Roman</vt:lpstr>
      <vt:lpstr>微軟正黑體</vt:lpstr>
      <vt:lpstr>細明體</vt:lpstr>
      <vt:lpstr>Wingdings</vt:lpstr>
      <vt:lpstr>古典風華版</vt:lpstr>
      <vt:lpstr>古典風華版</vt:lpstr>
      <vt:lpstr>古典風華版</vt:lpstr>
      <vt:lpstr>古典風華版</vt:lpstr>
      <vt:lpstr>深度體驗的校外教學—環境教育法的影響</vt:lpstr>
      <vt:lpstr>投影片 2</vt:lpstr>
      <vt:lpstr>投影片 3</vt:lpstr>
      <vt:lpstr>現況說明</vt:lpstr>
      <vt:lpstr>與學校教育相關的條文內容</vt:lpstr>
      <vt:lpstr>與學校教育相關的條文內容</vt:lpstr>
      <vt:lpstr>與學校教育相關的條文內容</vt:lpstr>
      <vt:lpstr>學校、家長及民間團體的主要關切</vt:lpstr>
      <vt:lpstr>環境教育法推動所需資源—環教機構</vt:lpstr>
      <vt:lpstr>環境教育法推動所需資源—環教人力</vt:lpstr>
      <vt:lpstr>環境教育法推動所需資源—環教人力</vt:lpstr>
      <vt:lpstr>環境教育法推動所需資源—環教場域</vt:lpstr>
      <vt:lpstr>深度體驗的戶外學習</vt:lpstr>
      <vt:lpstr>  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TC Chang</dc:creator>
  <cp:lastModifiedBy>moejsmpc</cp:lastModifiedBy>
  <cp:revision>40</cp:revision>
  <dcterms:created xsi:type="dcterms:W3CDTF">2010-01-04T08:21:49Z</dcterms:created>
  <dcterms:modified xsi:type="dcterms:W3CDTF">2011-01-11T03:25:00Z</dcterms:modified>
</cp:coreProperties>
</file>